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46"/>
  </p:notesMasterIdLst>
  <p:sldIdLst>
    <p:sldId id="256" r:id="rId3"/>
    <p:sldId id="494" r:id="rId4"/>
    <p:sldId id="422" r:id="rId5"/>
    <p:sldId id="419" r:id="rId6"/>
    <p:sldId id="563" r:id="rId7"/>
    <p:sldId id="525" r:id="rId8"/>
    <p:sldId id="526" r:id="rId9"/>
    <p:sldId id="527" r:id="rId10"/>
    <p:sldId id="528" r:id="rId11"/>
    <p:sldId id="529" r:id="rId12"/>
    <p:sldId id="530" r:id="rId13"/>
    <p:sldId id="531" r:id="rId14"/>
    <p:sldId id="532" r:id="rId15"/>
    <p:sldId id="533" r:id="rId16"/>
    <p:sldId id="534" r:id="rId17"/>
    <p:sldId id="537" r:id="rId18"/>
    <p:sldId id="538" r:id="rId19"/>
    <p:sldId id="539" r:id="rId20"/>
    <p:sldId id="540" r:id="rId21"/>
    <p:sldId id="541" r:id="rId22"/>
    <p:sldId id="542" r:id="rId23"/>
    <p:sldId id="543" r:id="rId24"/>
    <p:sldId id="544" r:id="rId25"/>
    <p:sldId id="545" r:id="rId26"/>
    <p:sldId id="546" r:id="rId27"/>
    <p:sldId id="423" r:id="rId28"/>
    <p:sldId id="547" r:id="rId29"/>
    <p:sldId id="548" r:id="rId30"/>
    <p:sldId id="549" r:id="rId31"/>
    <p:sldId id="550" r:id="rId32"/>
    <p:sldId id="551" r:id="rId33"/>
    <p:sldId id="552" r:id="rId34"/>
    <p:sldId id="553" r:id="rId35"/>
    <p:sldId id="554" r:id="rId36"/>
    <p:sldId id="555" r:id="rId37"/>
    <p:sldId id="556" r:id="rId38"/>
    <p:sldId id="557" r:id="rId39"/>
    <p:sldId id="558" r:id="rId40"/>
    <p:sldId id="559" r:id="rId41"/>
    <p:sldId id="560" r:id="rId42"/>
    <p:sldId id="561" r:id="rId43"/>
    <p:sldId id="562" r:id="rId44"/>
    <p:sldId id="53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15"/>
    <p:restoredTop sz="94694"/>
  </p:normalViewPr>
  <p:slideViewPr>
    <p:cSldViewPr snapToGrid="0" snapToObjects="1">
      <p:cViewPr varScale="1">
        <p:scale>
          <a:sx n="121" d="100"/>
          <a:sy n="121" d="100"/>
        </p:scale>
        <p:origin x="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16A0F-2645-F945-ADC5-B2CC11F8F912}" type="datetimeFigureOut">
              <a:rPr lang="en-US" smtClean="0"/>
              <a:t>9/25/23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9D32B1-08AD-0943-8C60-7CB4F1A83E64}" type="slidenum">
              <a:rPr lang="en-US" smtClean="0"/>
              <a:t>‹#›</a:t>
            </a:fld>
            <a:endParaRPr lang="en-US"/>
          </a:p>
        </p:txBody>
      </p:sp>
    </p:spTree>
    <p:extLst>
      <p:ext uri="{BB962C8B-B14F-4D97-AF65-F5344CB8AC3E}">
        <p14:creationId xmlns:p14="http://schemas.microsoft.com/office/powerpoint/2010/main" val="3836597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6008B229-1626-F140-A5AB-667E95C72CE6}" type="datetime1">
              <a:rPr lang="en-US" smtClean="0"/>
              <a:t>9/25/23</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77BA9D7-BCB1-2C4D-8831-3E14AB2674F7}" type="datetime1">
              <a:rPr lang="en-US" smtClean="0"/>
              <a:t>9/25/23</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C8CF900D-2ECF-E249-9251-2832B420FAEA}" type="datetime1">
              <a:rPr lang="en-US" smtClean="0"/>
              <a:t>9/25/23</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30785609-E5CC-DE44-B37C-B4F30876FF32}" type="datetime1">
              <a:rPr lang="en-US" smtClean="0"/>
              <a:t>9/25/23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D2F8954-4A2E-3243-B2DC-9CD5CB712752}" type="datetime1">
              <a:rPr lang="en-US" smtClean="0"/>
              <a:t>9/25/23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2FD4575D-199B-0745-9376-4BA74FA8EFA7}" type="datetime1">
              <a:rPr lang="en-US" smtClean="0"/>
              <a:t>9/25/23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334EC5E2-8D01-2849-BCEF-95F1335AF02C}" type="datetime1">
              <a:rPr lang="en-US" smtClean="0"/>
              <a:t>9/25/23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1BB4091-1279-5E46-833E-3B1192709521}" type="datetime1">
              <a:rPr lang="en-US" smtClean="0"/>
              <a:t>9/25/23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8C5C5CE-9A98-3649-A752-35F044CBF5B8}" type="datetime1">
              <a:rPr lang="en-US" smtClean="0"/>
              <a:t>9/25/23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9324C5E-CE4C-B646-8BD9-2D7670818E7E}" type="datetime1">
              <a:rPr lang="en-US" smtClean="0"/>
              <a:t>9/25/23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03B3BC9F-3142-5445-97AB-BA4A48743DCA}" type="datetime1">
              <a:rPr lang="en-US" smtClean="0"/>
              <a:t>9/25/23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054DD6E4-1949-3040-894C-35794FB3182E}" type="datetime1">
              <a:rPr lang="en-US" smtClean="0"/>
              <a:t>9/25/23</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1897FE6E-4AF1-BB43-A3BB-BA9931BC385B}" type="datetime1">
              <a:rPr lang="en-US" smtClean="0"/>
              <a:t>9/25/23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DAF1F23-51F5-E24D-A2F3-F9FF410B2C6B}" type="datetime1">
              <a:rPr lang="en-US" smtClean="0"/>
              <a:t>9/25/23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7F9506E-CC5A-D948-B9E0-FC81D1F3EEB8}" type="datetime1">
              <a:rPr lang="en-US" smtClean="0"/>
              <a:t>9/25/23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C757C4BA-F6BD-9D46-BAF7-7A606C7B7108}" type="datetime1">
              <a:rPr lang="en-US" smtClean="0"/>
              <a:t>9/25/23</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95FEEB89-C0FA-7B44-91C8-3A1F81281704}" type="datetime1">
              <a:rPr lang="en-US" smtClean="0"/>
              <a:t>9/25/23</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CF66CC17-747B-F748-A0C3-012987D5CF06}" type="datetime1">
              <a:rPr lang="en-US" smtClean="0"/>
              <a:t>9/25/23</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69BCEF32-73C1-834F-B688-79D9DDD34705}" type="datetime1">
              <a:rPr lang="en-US" smtClean="0"/>
              <a:t>9/25/23</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2E3B6507-7DFF-0847-9F5C-8F1A1EA2E5B9}" type="datetime1">
              <a:rPr lang="en-US" smtClean="0"/>
              <a:t>9/25/23</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2DB495FC-A020-2046-83B9-B5FB38D52B0B}" type="datetime1">
              <a:rPr lang="en-US" smtClean="0"/>
              <a:t>9/25/23</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BD7A8680-6AE5-D949-9D95-115987696769}" type="datetime1">
              <a:rPr lang="en-US" smtClean="0"/>
              <a:t>9/25/23</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D75D3-5748-F148-9D5F-9B1083DE5149}" type="datetime1">
              <a:rPr lang="en-US" smtClean="0"/>
              <a:t>9/25/23</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4F3AB534-2132-774F-82DE-4210B1BD5FED}" type="datetime1">
              <a:rPr lang="en-US" smtClean="0"/>
              <a:t>9/25/23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795: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2023</a:t>
            </a:r>
          </a:p>
          <a:p>
            <a:r>
              <a:rPr lang="en-US" dirty="0"/>
              <a:t>Dr. Benjamin Beeler</a:t>
            </a:r>
          </a:p>
        </p:txBody>
      </p:sp>
      <p:sp>
        <p:nvSpPr>
          <p:cNvPr id="4" name="Slide Number Placeholder 3">
            <a:extLst>
              <a:ext uri="{FF2B5EF4-FFF2-40B4-BE49-F238E27FC236}">
                <a16:creationId xmlns:a16="http://schemas.microsoft.com/office/drawing/2014/main" id="{91667053-FE0B-2E4F-88E8-0DE41FF95167}"/>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5F3F7-073B-724C-8869-4663EF9B3178}"/>
              </a:ext>
            </a:extLst>
          </p:cNvPr>
          <p:cNvSpPr>
            <a:spLocks noGrp="1"/>
          </p:cNvSpPr>
          <p:nvPr>
            <p:ph type="title"/>
          </p:nvPr>
        </p:nvSpPr>
        <p:spPr/>
        <p:txBody>
          <a:bodyPr/>
          <a:lstStyle/>
          <a:p>
            <a:r>
              <a:rPr lang="en-US" dirty="0"/>
              <a:t>MOX Pore Formation</a:t>
            </a:r>
          </a:p>
        </p:txBody>
      </p:sp>
      <p:sp>
        <p:nvSpPr>
          <p:cNvPr id="3" name="Content Placeholder 2">
            <a:extLst>
              <a:ext uri="{FF2B5EF4-FFF2-40B4-BE49-F238E27FC236}">
                <a16:creationId xmlns:a16="http://schemas.microsoft.com/office/drawing/2014/main" id="{31E1AB63-0EA6-6647-B2AE-C02D9ED92698}"/>
              </a:ext>
            </a:extLst>
          </p:cNvPr>
          <p:cNvSpPr>
            <a:spLocks noGrp="1"/>
          </p:cNvSpPr>
          <p:nvPr>
            <p:ph sz="half" idx="1"/>
          </p:nvPr>
        </p:nvSpPr>
        <p:spPr/>
        <p:txBody>
          <a:bodyPr/>
          <a:lstStyle/>
          <a:p>
            <a:r>
              <a:rPr lang="en-US" sz="2200" dirty="0"/>
              <a:t>The smallest spherical pores are highly mobile, being able to quickly and easily move through the restructured region</a:t>
            </a:r>
          </a:p>
          <a:p>
            <a:r>
              <a:rPr lang="en-US" sz="2200" dirty="0"/>
              <a:t>Intermediate sized pores become flat and elongated as they travel towards the fuel centers, leaving streaks at the tips of the voids as they travel</a:t>
            </a:r>
          </a:p>
          <a:p>
            <a:r>
              <a:rPr lang="en-US" sz="2200" dirty="0"/>
              <a:t>These “lenticular” voids are the most readily identifiable porosity feature in the irradiated MOX fuels due to their distinct shape</a:t>
            </a:r>
          </a:p>
          <a:p>
            <a:endParaRPr lang="en-US" sz="2200" dirty="0"/>
          </a:p>
        </p:txBody>
      </p:sp>
      <p:pic>
        <p:nvPicPr>
          <p:cNvPr id="6" name="Content Placeholder 5">
            <a:extLst>
              <a:ext uri="{FF2B5EF4-FFF2-40B4-BE49-F238E27FC236}">
                <a16:creationId xmlns:a16="http://schemas.microsoft.com/office/drawing/2014/main" id="{FB2B32E4-B081-3B4D-81DD-915D731FAB8E}"/>
              </a:ext>
            </a:extLst>
          </p:cNvPr>
          <p:cNvPicPr>
            <a:picLocks noGrp="1" noChangeAspect="1"/>
          </p:cNvPicPr>
          <p:nvPr>
            <p:ph sz="half" idx="2"/>
          </p:nvPr>
        </p:nvPicPr>
        <p:blipFill>
          <a:blip r:embed="rId2"/>
          <a:stretch>
            <a:fillRect/>
          </a:stretch>
        </p:blipFill>
        <p:spPr>
          <a:xfrm>
            <a:off x="6197600" y="2076886"/>
            <a:ext cx="5384800" cy="3940891"/>
          </a:xfrm>
          <a:prstGeom prst="rect">
            <a:avLst/>
          </a:prstGeom>
        </p:spPr>
      </p:pic>
      <p:sp>
        <p:nvSpPr>
          <p:cNvPr id="5" name="Slide Number Placeholder 4">
            <a:extLst>
              <a:ext uri="{FF2B5EF4-FFF2-40B4-BE49-F238E27FC236}">
                <a16:creationId xmlns:a16="http://schemas.microsoft.com/office/drawing/2014/main" id="{6FB3E4F0-3F49-144D-915B-095D99EF5146}"/>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Tree>
    <p:extLst>
      <p:ext uri="{BB962C8B-B14F-4D97-AF65-F5344CB8AC3E}">
        <p14:creationId xmlns:p14="http://schemas.microsoft.com/office/powerpoint/2010/main" val="1748215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959D7-F111-9644-83CA-EBC31572D77B}"/>
              </a:ext>
            </a:extLst>
          </p:cNvPr>
          <p:cNvSpPr>
            <a:spLocks noGrp="1"/>
          </p:cNvSpPr>
          <p:nvPr>
            <p:ph type="title"/>
          </p:nvPr>
        </p:nvSpPr>
        <p:spPr/>
        <p:txBody>
          <a:bodyPr/>
          <a:lstStyle/>
          <a:p>
            <a:r>
              <a:rPr lang="en-US" dirty="0"/>
              <a:t>Redistribution of Pu</a:t>
            </a:r>
          </a:p>
        </p:txBody>
      </p:sp>
      <p:sp>
        <p:nvSpPr>
          <p:cNvPr id="3" name="Content Placeholder 2">
            <a:extLst>
              <a:ext uri="{FF2B5EF4-FFF2-40B4-BE49-F238E27FC236}">
                <a16:creationId xmlns:a16="http://schemas.microsoft.com/office/drawing/2014/main" id="{B78184F8-17E6-9445-9A62-605C963B1DB3}"/>
              </a:ext>
            </a:extLst>
          </p:cNvPr>
          <p:cNvSpPr>
            <a:spLocks noGrp="1"/>
          </p:cNvSpPr>
          <p:nvPr>
            <p:ph sz="half" idx="1"/>
          </p:nvPr>
        </p:nvSpPr>
        <p:spPr>
          <a:xfrm>
            <a:off x="609599" y="1968503"/>
            <a:ext cx="6117022" cy="4157663"/>
          </a:xfrm>
        </p:spPr>
        <p:txBody>
          <a:bodyPr/>
          <a:lstStyle/>
          <a:p>
            <a:r>
              <a:rPr lang="en-US" sz="2200" dirty="0"/>
              <a:t>The movement of pores leads to a redistribution of plutonium, resulting in a spike in Pu concentration surrounding the central void</a:t>
            </a:r>
          </a:p>
          <a:p>
            <a:r>
              <a:rPr lang="en-US" sz="2200" dirty="0"/>
              <a:t>Similar behavior has been observed for americium</a:t>
            </a:r>
          </a:p>
          <a:p>
            <a:r>
              <a:rPr lang="en-US" sz="2200" dirty="0"/>
              <a:t>This transuranic concentration increase is accompanied with a decrease in U concentration</a:t>
            </a:r>
          </a:p>
          <a:p>
            <a:r>
              <a:rPr lang="en-US" sz="2200" dirty="0"/>
              <a:t>This redistribution increases the local fission rate and centerline temperature, while generating lower melting point phases</a:t>
            </a:r>
          </a:p>
          <a:p>
            <a:endParaRPr lang="en-US" sz="2200" dirty="0"/>
          </a:p>
          <a:p>
            <a:endParaRPr lang="en-US" sz="2200" dirty="0"/>
          </a:p>
        </p:txBody>
      </p:sp>
      <p:pic>
        <p:nvPicPr>
          <p:cNvPr id="6" name="Content Placeholder 5">
            <a:extLst>
              <a:ext uri="{FF2B5EF4-FFF2-40B4-BE49-F238E27FC236}">
                <a16:creationId xmlns:a16="http://schemas.microsoft.com/office/drawing/2014/main" id="{0F3CBD17-CE47-A741-8474-8D1C41467FE1}"/>
              </a:ext>
            </a:extLst>
          </p:cNvPr>
          <p:cNvPicPr>
            <a:picLocks noGrp="1" noChangeAspect="1"/>
          </p:cNvPicPr>
          <p:nvPr>
            <p:ph sz="half" idx="2"/>
          </p:nvPr>
        </p:nvPicPr>
        <p:blipFill>
          <a:blip r:embed="rId2"/>
          <a:stretch>
            <a:fillRect/>
          </a:stretch>
        </p:blipFill>
        <p:spPr>
          <a:xfrm>
            <a:off x="6886460" y="1968500"/>
            <a:ext cx="4979719" cy="4525822"/>
          </a:xfrm>
          <a:prstGeom prst="rect">
            <a:avLst/>
          </a:prstGeom>
        </p:spPr>
      </p:pic>
      <p:sp>
        <p:nvSpPr>
          <p:cNvPr id="5" name="Slide Number Placeholder 4">
            <a:extLst>
              <a:ext uri="{FF2B5EF4-FFF2-40B4-BE49-F238E27FC236}">
                <a16:creationId xmlns:a16="http://schemas.microsoft.com/office/drawing/2014/main" id="{D3927B47-98A0-CD43-B5B9-CC8E31B0E069}"/>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spTree>
    <p:extLst>
      <p:ext uri="{BB962C8B-B14F-4D97-AF65-F5344CB8AC3E}">
        <p14:creationId xmlns:p14="http://schemas.microsoft.com/office/powerpoint/2010/main" val="2946164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7834-14FB-1444-96E6-771D2147723C}"/>
              </a:ext>
            </a:extLst>
          </p:cNvPr>
          <p:cNvSpPr>
            <a:spLocks noGrp="1"/>
          </p:cNvSpPr>
          <p:nvPr>
            <p:ph type="title"/>
          </p:nvPr>
        </p:nvSpPr>
        <p:spPr/>
        <p:txBody>
          <a:bodyPr/>
          <a:lstStyle/>
          <a:p>
            <a:r>
              <a:rPr lang="en-US" dirty="0"/>
              <a:t>Redistribution of Pu</a:t>
            </a:r>
          </a:p>
        </p:txBody>
      </p:sp>
      <p:sp>
        <p:nvSpPr>
          <p:cNvPr id="3" name="Content Placeholder 2">
            <a:extLst>
              <a:ext uri="{FF2B5EF4-FFF2-40B4-BE49-F238E27FC236}">
                <a16:creationId xmlns:a16="http://schemas.microsoft.com/office/drawing/2014/main" id="{8AD37A6E-0E1E-1642-AE7E-B8C29912AF4E}"/>
              </a:ext>
            </a:extLst>
          </p:cNvPr>
          <p:cNvSpPr>
            <a:spLocks noGrp="1"/>
          </p:cNvSpPr>
          <p:nvPr>
            <p:ph sz="half" idx="1"/>
          </p:nvPr>
        </p:nvSpPr>
        <p:spPr/>
        <p:txBody>
          <a:bodyPr/>
          <a:lstStyle/>
          <a:p>
            <a:r>
              <a:rPr lang="en-US" sz="2000" dirty="0"/>
              <a:t>This phenomenon is currently understood as an evaporation-condensation process</a:t>
            </a:r>
          </a:p>
          <a:p>
            <a:r>
              <a:rPr lang="en-US" sz="2000" dirty="0"/>
              <a:t>The fuel at the edge of the pore closest to the centerline becomes gaseous inside the pore and deposits itself on the cooler region of the pore closest to the cladding</a:t>
            </a:r>
          </a:p>
          <a:p>
            <a:r>
              <a:rPr lang="en-US" sz="2000" dirty="0"/>
              <a:t>UO2 is the more volatile of the U/Pu heavy metal species present in the fuel matrix</a:t>
            </a:r>
          </a:p>
          <a:p>
            <a:r>
              <a:rPr lang="en-US" sz="2000" dirty="0"/>
              <a:t>The high oxygen potential can lead to a high partial pressure of UO3 within the self-contained pores</a:t>
            </a:r>
          </a:p>
          <a:p>
            <a:endParaRPr lang="en-US" sz="2000" dirty="0"/>
          </a:p>
          <a:p>
            <a:endParaRPr lang="en-US" sz="2000" dirty="0"/>
          </a:p>
          <a:p>
            <a:endParaRPr lang="en-US" sz="2000" dirty="0"/>
          </a:p>
        </p:txBody>
      </p:sp>
      <p:sp>
        <p:nvSpPr>
          <p:cNvPr id="4" name="Content Placeholder 3">
            <a:extLst>
              <a:ext uri="{FF2B5EF4-FFF2-40B4-BE49-F238E27FC236}">
                <a16:creationId xmlns:a16="http://schemas.microsoft.com/office/drawing/2014/main" id="{9AC94C8A-4E2C-264F-AADF-9BDFE938BFD6}"/>
              </a:ext>
            </a:extLst>
          </p:cNvPr>
          <p:cNvSpPr>
            <a:spLocks noGrp="1"/>
          </p:cNvSpPr>
          <p:nvPr>
            <p:ph sz="half" idx="2"/>
          </p:nvPr>
        </p:nvSpPr>
        <p:spPr/>
        <p:txBody>
          <a:bodyPr/>
          <a:lstStyle/>
          <a:p>
            <a:r>
              <a:rPr lang="en-US" sz="2000" dirty="0"/>
              <a:t>Enriched regions of PuO2 are left behind and deposited at the leading edge of the central void as the porosity agglomerates in the fuel center</a:t>
            </a:r>
          </a:p>
          <a:p>
            <a:r>
              <a:rPr lang="en-US" sz="2000" dirty="0"/>
              <a:t>Some experiments on O/M ratio seems to point towards higher O potential leading to more redistribution</a:t>
            </a:r>
          </a:p>
          <a:p>
            <a:r>
              <a:rPr lang="en-US" sz="2000" dirty="0"/>
              <a:t>While this is the working theory, it is not clear if this explanation can also account for the necessary pore velocities</a:t>
            </a:r>
          </a:p>
          <a:p>
            <a:r>
              <a:rPr lang="en-US" sz="2000" dirty="0"/>
              <a:t>No experimentally proven substitution has been put forth as a replacement theory to the observed features</a:t>
            </a:r>
          </a:p>
          <a:p>
            <a:endParaRPr lang="en-US" sz="2000" dirty="0"/>
          </a:p>
          <a:p>
            <a:endParaRPr lang="en-US" sz="2000" dirty="0"/>
          </a:p>
          <a:p>
            <a:endParaRPr lang="en-US" sz="2000" dirty="0"/>
          </a:p>
          <a:p>
            <a:endParaRPr lang="en-US" sz="2000" dirty="0"/>
          </a:p>
        </p:txBody>
      </p:sp>
      <p:sp>
        <p:nvSpPr>
          <p:cNvPr id="5" name="Slide Number Placeholder 4">
            <a:extLst>
              <a:ext uri="{FF2B5EF4-FFF2-40B4-BE49-F238E27FC236}">
                <a16:creationId xmlns:a16="http://schemas.microsoft.com/office/drawing/2014/main" id="{9F684B3F-3122-4749-8084-8691DAC76E9A}"/>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Tree>
    <p:extLst>
      <p:ext uri="{BB962C8B-B14F-4D97-AF65-F5344CB8AC3E}">
        <p14:creationId xmlns:p14="http://schemas.microsoft.com/office/powerpoint/2010/main" val="837258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7B49-03D0-DD4F-AC9F-929E0781430F}"/>
              </a:ext>
            </a:extLst>
          </p:cNvPr>
          <p:cNvSpPr>
            <a:spLocks noGrp="1"/>
          </p:cNvSpPr>
          <p:nvPr>
            <p:ph type="title"/>
          </p:nvPr>
        </p:nvSpPr>
        <p:spPr/>
        <p:txBody>
          <a:bodyPr/>
          <a:lstStyle/>
          <a:p>
            <a:r>
              <a:rPr lang="en-US" dirty="0"/>
              <a:t>Pu-rich Agglomerates</a:t>
            </a:r>
          </a:p>
        </p:txBody>
      </p:sp>
      <p:sp>
        <p:nvSpPr>
          <p:cNvPr id="3" name="Content Placeholder 2">
            <a:extLst>
              <a:ext uri="{FF2B5EF4-FFF2-40B4-BE49-F238E27FC236}">
                <a16:creationId xmlns:a16="http://schemas.microsoft.com/office/drawing/2014/main" id="{14CA3A04-7F84-3547-9CCB-1F050BDED88F}"/>
              </a:ext>
            </a:extLst>
          </p:cNvPr>
          <p:cNvSpPr>
            <a:spLocks noGrp="1"/>
          </p:cNvSpPr>
          <p:nvPr>
            <p:ph sz="half" idx="1"/>
          </p:nvPr>
        </p:nvSpPr>
        <p:spPr>
          <a:xfrm>
            <a:off x="609600" y="1968503"/>
            <a:ext cx="5854262" cy="4157663"/>
          </a:xfrm>
        </p:spPr>
        <p:txBody>
          <a:bodyPr/>
          <a:lstStyle/>
          <a:p>
            <a:r>
              <a:rPr lang="en-US" sz="1800" dirty="0"/>
              <a:t>Regions of high Pu concentration form in the MOX fuel matrix due to incomplete mixing during fabrication</a:t>
            </a:r>
          </a:p>
          <a:p>
            <a:r>
              <a:rPr lang="en-US" sz="1800" dirty="0"/>
              <a:t>Clusters of dispersed porosity form in the high Pu concentration regions because of the different fission rate</a:t>
            </a:r>
          </a:p>
          <a:p>
            <a:r>
              <a:rPr lang="en-US" sz="1800" dirty="0"/>
              <a:t>PA's are highly dense in fissile material, with the high Pu content leading to heating rates and burnups beyond the low concentration UO2 matrix material</a:t>
            </a:r>
          </a:p>
          <a:p>
            <a:r>
              <a:rPr lang="en-US" sz="1800" dirty="0"/>
              <a:t>Thermal conductivity of the spots is also lower than the surrounding matrix, thus the agglomerates are simultaneously hotter and undergo a greater number of fission events in a very small region</a:t>
            </a:r>
          </a:p>
          <a:p>
            <a:r>
              <a:rPr lang="en-US" sz="1800" dirty="0"/>
              <a:t>Burnup in these regions may be greater than 2-3 times that of the pellet as a whole</a:t>
            </a:r>
          </a:p>
          <a:p>
            <a:endParaRPr lang="en-US" sz="1800" dirty="0"/>
          </a:p>
          <a:p>
            <a:endParaRPr lang="en-US" sz="1800" dirty="0"/>
          </a:p>
        </p:txBody>
      </p:sp>
      <p:pic>
        <p:nvPicPr>
          <p:cNvPr id="6" name="Content Placeholder 5">
            <a:extLst>
              <a:ext uri="{FF2B5EF4-FFF2-40B4-BE49-F238E27FC236}">
                <a16:creationId xmlns:a16="http://schemas.microsoft.com/office/drawing/2014/main" id="{E2FA4246-8318-F441-8A94-ABA0E4BC87CF}"/>
              </a:ext>
            </a:extLst>
          </p:cNvPr>
          <p:cNvPicPr>
            <a:picLocks noGrp="1" noChangeAspect="1"/>
          </p:cNvPicPr>
          <p:nvPr>
            <p:ph sz="half" idx="2"/>
          </p:nvPr>
        </p:nvPicPr>
        <p:blipFill>
          <a:blip r:embed="rId2"/>
          <a:stretch>
            <a:fillRect/>
          </a:stretch>
        </p:blipFill>
        <p:spPr>
          <a:xfrm>
            <a:off x="6351932" y="2651671"/>
            <a:ext cx="5840068" cy="2162067"/>
          </a:xfrm>
          <a:prstGeom prst="rect">
            <a:avLst/>
          </a:prstGeom>
        </p:spPr>
      </p:pic>
      <p:sp>
        <p:nvSpPr>
          <p:cNvPr id="5" name="Slide Number Placeholder 4">
            <a:extLst>
              <a:ext uri="{FF2B5EF4-FFF2-40B4-BE49-F238E27FC236}">
                <a16:creationId xmlns:a16="http://schemas.microsoft.com/office/drawing/2014/main" id="{D2350DCF-5E1C-8646-93EB-A265501B5874}"/>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spTree>
    <p:extLst>
      <p:ext uri="{BB962C8B-B14F-4D97-AF65-F5344CB8AC3E}">
        <p14:creationId xmlns:p14="http://schemas.microsoft.com/office/powerpoint/2010/main" val="3061748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7B49-03D0-DD4F-AC9F-929E0781430F}"/>
              </a:ext>
            </a:extLst>
          </p:cNvPr>
          <p:cNvSpPr>
            <a:spLocks noGrp="1"/>
          </p:cNvSpPr>
          <p:nvPr>
            <p:ph type="title"/>
          </p:nvPr>
        </p:nvSpPr>
        <p:spPr/>
        <p:txBody>
          <a:bodyPr/>
          <a:lstStyle/>
          <a:p>
            <a:r>
              <a:rPr lang="en-US" dirty="0"/>
              <a:t>Pu-rich Agglomerates</a:t>
            </a:r>
          </a:p>
        </p:txBody>
      </p:sp>
      <p:sp>
        <p:nvSpPr>
          <p:cNvPr id="3" name="Content Placeholder 2">
            <a:extLst>
              <a:ext uri="{FF2B5EF4-FFF2-40B4-BE49-F238E27FC236}">
                <a16:creationId xmlns:a16="http://schemas.microsoft.com/office/drawing/2014/main" id="{14CA3A04-7F84-3547-9CCB-1F050BDED88F}"/>
              </a:ext>
            </a:extLst>
          </p:cNvPr>
          <p:cNvSpPr>
            <a:spLocks noGrp="1"/>
          </p:cNvSpPr>
          <p:nvPr>
            <p:ph sz="half" idx="1"/>
          </p:nvPr>
        </p:nvSpPr>
        <p:spPr>
          <a:xfrm>
            <a:off x="609599" y="1968503"/>
            <a:ext cx="5486401" cy="4157663"/>
          </a:xfrm>
        </p:spPr>
        <p:txBody>
          <a:bodyPr/>
          <a:lstStyle/>
          <a:p>
            <a:r>
              <a:rPr lang="en-US" sz="1800" dirty="0"/>
              <a:t>The morphology of porosity in the agglomerates depends on the temperature</a:t>
            </a:r>
          </a:p>
          <a:p>
            <a:r>
              <a:rPr lang="en-US" sz="1800" dirty="0"/>
              <a:t>Toward the outer, relatively cool section of the fuel, porosity forms a large number of small bubbles, only 1-2 </a:t>
            </a:r>
            <a:r>
              <a:rPr lang="en-US" sz="1800" dirty="0">
                <a:latin typeface="Symbol" pitchFamily="2" charset="2"/>
              </a:rPr>
              <a:t>m</a:t>
            </a:r>
            <a:r>
              <a:rPr lang="en-US" sz="1800" dirty="0"/>
              <a:t>m in diameter</a:t>
            </a:r>
          </a:p>
          <a:p>
            <a:r>
              <a:rPr lang="en-US" sz="1800" dirty="0"/>
              <a:t>In the intermediate radius of the pellet the densely populated, small pores start to agglomerate to form larger pores</a:t>
            </a:r>
          </a:p>
          <a:p>
            <a:r>
              <a:rPr lang="en-US" sz="1800" dirty="0"/>
              <a:t>Near the hot center of the fuel, the bubbles now reach sizes upwards of 50 </a:t>
            </a:r>
            <a:r>
              <a:rPr lang="en-US" sz="1800" dirty="0">
                <a:latin typeface="Symbol" pitchFamily="2" charset="2"/>
              </a:rPr>
              <a:t>m</a:t>
            </a:r>
            <a:r>
              <a:rPr lang="en-US" sz="1800" dirty="0"/>
              <a:t>m with only a few isolated pores remaining</a:t>
            </a:r>
          </a:p>
          <a:p>
            <a:r>
              <a:rPr lang="en-US" sz="1800" dirty="0"/>
              <a:t>Porosity formed due to PA's are visually distinct from those caused by fission gas accumulation on grain boundaries and porosity formed during pellet sintering</a:t>
            </a:r>
          </a:p>
          <a:p>
            <a:endParaRPr lang="en-US" sz="1800" dirty="0"/>
          </a:p>
          <a:p>
            <a:endParaRPr lang="en-US" sz="1800" dirty="0"/>
          </a:p>
          <a:p>
            <a:endParaRPr lang="en-US" sz="1800" dirty="0"/>
          </a:p>
          <a:p>
            <a:endParaRPr lang="en-US" sz="1800" dirty="0"/>
          </a:p>
        </p:txBody>
      </p:sp>
      <p:pic>
        <p:nvPicPr>
          <p:cNvPr id="6" name="Content Placeholder 5">
            <a:extLst>
              <a:ext uri="{FF2B5EF4-FFF2-40B4-BE49-F238E27FC236}">
                <a16:creationId xmlns:a16="http://schemas.microsoft.com/office/drawing/2014/main" id="{E2FA4246-8318-F441-8A94-ABA0E4BC87CF}"/>
              </a:ext>
            </a:extLst>
          </p:cNvPr>
          <p:cNvPicPr>
            <a:picLocks noGrp="1" noChangeAspect="1"/>
          </p:cNvPicPr>
          <p:nvPr>
            <p:ph sz="half" idx="2"/>
          </p:nvPr>
        </p:nvPicPr>
        <p:blipFill>
          <a:blip r:embed="rId2"/>
          <a:stretch>
            <a:fillRect/>
          </a:stretch>
        </p:blipFill>
        <p:spPr>
          <a:xfrm>
            <a:off x="6147285" y="2651671"/>
            <a:ext cx="6044715" cy="2237830"/>
          </a:xfrm>
          <a:prstGeom prst="rect">
            <a:avLst/>
          </a:prstGeom>
        </p:spPr>
      </p:pic>
      <p:sp>
        <p:nvSpPr>
          <p:cNvPr id="5" name="Slide Number Placeholder 4">
            <a:extLst>
              <a:ext uri="{FF2B5EF4-FFF2-40B4-BE49-F238E27FC236}">
                <a16:creationId xmlns:a16="http://schemas.microsoft.com/office/drawing/2014/main" id="{D2350DCF-5E1C-8646-93EB-A265501B5874}"/>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spTree>
    <p:extLst>
      <p:ext uri="{BB962C8B-B14F-4D97-AF65-F5344CB8AC3E}">
        <p14:creationId xmlns:p14="http://schemas.microsoft.com/office/powerpoint/2010/main" val="3214876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09AE0-F18C-BA47-B0C9-8381ACE92FBF}"/>
              </a:ext>
            </a:extLst>
          </p:cNvPr>
          <p:cNvSpPr>
            <a:spLocks noGrp="1"/>
          </p:cNvSpPr>
          <p:nvPr>
            <p:ph type="title"/>
          </p:nvPr>
        </p:nvSpPr>
        <p:spPr/>
        <p:txBody>
          <a:bodyPr/>
          <a:lstStyle/>
          <a:p>
            <a:r>
              <a:rPr lang="en-US" dirty="0"/>
              <a:t>Pu-rich Agglomerates</a:t>
            </a:r>
          </a:p>
        </p:txBody>
      </p:sp>
      <p:sp>
        <p:nvSpPr>
          <p:cNvPr id="3" name="Content Placeholder 2">
            <a:extLst>
              <a:ext uri="{FF2B5EF4-FFF2-40B4-BE49-F238E27FC236}">
                <a16:creationId xmlns:a16="http://schemas.microsoft.com/office/drawing/2014/main" id="{4A3AF477-1E19-0D4B-88D1-05C88582BE0A}"/>
              </a:ext>
            </a:extLst>
          </p:cNvPr>
          <p:cNvSpPr>
            <a:spLocks noGrp="1"/>
          </p:cNvSpPr>
          <p:nvPr>
            <p:ph sz="half" idx="1"/>
          </p:nvPr>
        </p:nvSpPr>
        <p:spPr/>
        <p:txBody>
          <a:bodyPr/>
          <a:lstStyle/>
          <a:p>
            <a:r>
              <a:rPr lang="en-US" sz="2000" dirty="0"/>
              <a:t>The presence of the high burnup structure (HBS) has been observed within the PA regions</a:t>
            </a:r>
          </a:p>
          <a:p>
            <a:r>
              <a:rPr lang="en-US" sz="2000" dirty="0"/>
              <a:t>The HBS is basically a fine grained, cauliflower-like structure</a:t>
            </a:r>
          </a:p>
          <a:p>
            <a:r>
              <a:rPr lang="en-US" sz="2000" dirty="0"/>
              <a:t>In MOX fuels, the HBS structure appears in fuels following burnups between 60 and 80 </a:t>
            </a:r>
            <a:r>
              <a:rPr lang="en-US" sz="2000" dirty="0" err="1"/>
              <a:t>GWd</a:t>
            </a:r>
            <a:r>
              <a:rPr lang="en-US" sz="2000" dirty="0"/>
              <a:t>/</a:t>
            </a:r>
            <a:r>
              <a:rPr lang="en-US" sz="2000" dirty="0" err="1"/>
              <a:t>tM</a:t>
            </a:r>
            <a:r>
              <a:rPr lang="en-US" sz="2000" dirty="0"/>
              <a:t> at temperatures below approximately 1100C</a:t>
            </a:r>
          </a:p>
          <a:p>
            <a:r>
              <a:rPr lang="en-US" sz="2000" dirty="0"/>
              <a:t>PA's reach these local burnups at pellet burnups far below this threshold</a:t>
            </a:r>
          </a:p>
          <a:p>
            <a:endParaRPr lang="en-US" sz="2000" dirty="0"/>
          </a:p>
          <a:p>
            <a:endParaRPr lang="en-US" sz="2000" dirty="0"/>
          </a:p>
          <a:p>
            <a:endParaRPr lang="en-US" sz="2000" dirty="0"/>
          </a:p>
        </p:txBody>
      </p:sp>
      <p:pic>
        <p:nvPicPr>
          <p:cNvPr id="6" name="Content Placeholder 5">
            <a:extLst>
              <a:ext uri="{FF2B5EF4-FFF2-40B4-BE49-F238E27FC236}">
                <a16:creationId xmlns:a16="http://schemas.microsoft.com/office/drawing/2014/main" id="{197C0C76-77B9-C24A-9770-74989A93DC8C}"/>
              </a:ext>
            </a:extLst>
          </p:cNvPr>
          <p:cNvPicPr>
            <a:picLocks noGrp="1" noChangeAspect="1"/>
          </p:cNvPicPr>
          <p:nvPr>
            <p:ph sz="half" idx="2"/>
          </p:nvPr>
        </p:nvPicPr>
        <p:blipFill>
          <a:blip r:embed="rId2"/>
          <a:stretch>
            <a:fillRect/>
          </a:stretch>
        </p:blipFill>
        <p:spPr>
          <a:xfrm>
            <a:off x="6540500" y="2269331"/>
            <a:ext cx="4699000" cy="3556000"/>
          </a:xfrm>
          <a:prstGeom prst="rect">
            <a:avLst/>
          </a:prstGeom>
        </p:spPr>
      </p:pic>
      <p:sp>
        <p:nvSpPr>
          <p:cNvPr id="5" name="Slide Number Placeholder 4">
            <a:extLst>
              <a:ext uri="{FF2B5EF4-FFF2-40B4-BE49-F238E27FC236}">
                <a16:creationId xmlns:a16="http://schemas.microsoft.com/office/drawing/2014/main" id="{0580CD1A-0607-994D-8528-92DDAE5E2AF8}"/>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spTree>
    <p:extLst>
      <p:ext uri="{BB962C8B-B14F-4D97-AF65-F5344CB8AC3E}">
        <p14:creationId xmlns:p14="http://schemas.microsoft.com/office/powerpoint/2010/main" val="1054828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018C-385B-1049-ACFA-F6D9FE3BAF13}"/>
              </a:ext>
            </a:extLst>
          </p:cNvPr>
          <p:cNvSpPr>
            <a:spLocks noGrp="1"/>
          </p:cNvSpPr>
          <p:nvPr>
            <p:ph type="title"/>
          </p:nvPr>
        </p:nvSpPr>
        <p:spPr/>
        <p:txBody>
          <a:bodyPr/>
          <a:lstStyle/>
          <a:p>
            <a:r>
              <a:rPr lang="en-US" dirty="0"/>
              <a:t>Solid Fission Products</a:t>
            </a:r>
          </a:p>
        </p:txBody>
      </p:sp>
      <p:sp>
        <p:nvSpPr>
          <p:cNvPr id="3" name="Content Placeholder 2">
            <a:extLst>
              <a:ext uri="{FF2B5EF4-FFF2-40B4-BE49-F238E27FC236}">
                <a16:creationId xmlns:a16="http://schemas.microsoft.com/office/drawing/2014/main" id="{04A6B6FB-589F-E04B-A7F7-777414FB96C6}"/>
              </a:ext>
            </a:extLst>
          </p:cNvPr>
          <p:cNvSpPr>
            <a:spLocks noGrp="1"/>
          </p:cNvSpPr>
          <p:nvPr>
            <p:ph sz="half" idx="1"/>
          </p:nvPr>
        </p:nvSpPr>
        <p:spPr/>
        <p:txBody>
          <a:bodyPr/>
          <a:lstStyle/>
          <a:p>
            <a:r>
              <a:rPr lang="en-US" sz="2200" dirty="0"/>
              <a:t>Fission products in oxide fuels can be grouped into 4/5 categories</a:t>
            </a:r>
          </a:p>
          <a:p>
            <a:r>
              <a:rPr lang="en-US" sz="2200" dirty="0"/>
              <a:t>Fission gases and volatile species</a:t>
            </a:r>
          </a:p>
          <a:p>
            <a:r>
              <a:rPr lang="en-US" sz="2200" dirty="0"/>
              <a:t>Metallic precipitates</a:t>
            </a:r>
          </a:p>
          <a:p>
            <a:r>
              <a:rPr lang="en-US" sz="2200" dirty="0"/>
              <a:t>Oxide precipitates</a:t>
            </a:r>
          </a:p>
          <a:p>
            <a:r>
              <a:rPr lang="en-US" sz="2200" dirty="0"/>
              <a:t>Soluble oxides</a:t>
            </a:r>
          </a:p>
          <a:p>
            <a:r>
              <a:rPr lang="en-US" sz="2200" dirty="0"/>
              <a:t>LWR fuel vs Pu-containing MOX fuel, we see a higher concentration Ru, Rh, Pd, and a lower concentration of Zr and Mo</a:t>
            </a:r>
          </a:p>
          <a:p>
            <a:endParaRPr lang="en-US" sz="2200" dirty="0"/>
          </a:p>
        </p:txBody>
      </p:sp>
      <p:pic>
        <p:nvPicPr>
          <p:cNvPr id="6" name="Content Placeholder 5">
            <a:extLst>
              <a:ext uri="{FF2B5EF4-FFF2-40B4-BE49-F238E27FC236}">
                <a16:creationId xmlns:a16="http://schemas.microsoft.com/office/drawing/2014/main" id="{C03B8B5F-71C7-CD4C-A8F0-798DBEF9EA6D}"/>
              </a:ext>
            </a:extLst>
          </p:cNvPr>
          <p:cNvPicPr>
            <a:picLocks noGrp="1" noChangeAspect="1"/>
          </p:cNvPicPr>
          <p:nvPr>
            <p:ph sz="half" idx="2"/>
          </p:nvPr>
        </p:nvPicPr>
        <p:blipFill>
          <a:blip r:embed="rId2"/>
          <a:stretch>
            <a:fillRect/>
          </a:stretch>
        </p:blipFill>
        <p:spPr>
          <a:xfrm>
            <a:off x="6388100" y="2415381"/>
            <a:ext cx="5003800" cy="3263900"/>
          </a:xfrm>
          <a:prstGeom prst="rect">
            <a:avLst/>
          </a:prstGeom>
        </p:spPr>
      </p:pic>
      <p:sp>
        <p:nvSpPr>
          <p:cNvPr id="5" name="Slide Number Placeholder 4">
            <a:extLst>
              <a:ext uri="{FF2B5EF4-FFF2-40B4-BE49-F238E27FC236}">
                <a16:creationId xmlns:a16="http://schemas.microsoft.com/office/drawing/2014/main" id="{92663ABC-724E-0D48-B18F-DDF7C756BDEC}"/>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spTree>
    <p:extLst>
      <p:ext uri="{BB962C8B-B14F-4D97-AF65-F5344CB8AC3E}">
        <p14:creationId xmlns:p14="http://schemas.microsoft.com/office/powerpoint/2010/main" val="1438437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C8077-E59D-7A47-B44B-9EEFE63920A7}"/>
              </a:ext>
            </a:extLst>
          </p:cNvPr>
          <p:cNvSpPr>
            <a:spLocks noGrp="1"/>
          </p:cNvSpPr>
          <p:nvPr>
            <p:ph type="title"/>
          </p:nvPr>
        </p:nvSpPr>
        <p:spPr/>
        <p:txBody>
          <a:bodyPr/>
          <a:lstStyle/>
          <a:p>
            <a:r>
              <a:rPr lang="en-US" dirty="0"/>
              <a:t>Metallic Inclusions</a:t>
            </a:r>
          </a:p>
        </p:txBody>
      </p:sp>
      <p:sp>
        <p:nvSpPr>
          <p:cNvPr id="3" name="Content Placeholder 2">
            <a:extLst>
              <a:ext uri="{FF2B5EF4-FFF2-40B4-BE49-F238E27FC236}">
                <a16:creationId xmlns:a16="http://schemas.microsoft.com/office/drawing/2014/main" id="{C1A2BD2C-4E65-324F-B9F0-2674236F0284}"/>
              </a:ext>
            </a:extLst>
          </p:cNvPr>
          <p:cNvSpPr>
            <a:spLocks noGrp="1"/>
          </p:cNvSpPr>
          <p:nvPr>
            <p:ph sz="half" idx="1"/>
          </p:nvPr>
        </p:nvSpPr>
        <p:spPr/>
        <p:txBody>
          <a:bodyPr/>
          <a:lstStyle/>
          <a:p>
            <a:r>
              <a:rPr lang="en-US" sz="2000" dirty="0"/>
              <a:t>Mo, Tc, Ru, Rh, and Pd form prominent phases in irradiated nuclear fuels commonly referred to as “white inclusions,” “noble metal,” or “five-metal” precipitates</a:t>
            </a:r>
          </a:p>
          <a:p>
            <a:r>
              <a:rPr lang="en-US" sz="2000" dirty="0"/>
              <a:t>The particles exist as a solid solution taking on the hexagonal close packed (hcp) structure</a:t>
            </a:r>
          </a:p>
          <a:p>
            <a:r>
              <a:rPr lang="en-US" sz="2000" dirty="0"/>
              <a:t>The particle size, frequency, and composition exist over a wide range, depending on the burnup and position found within the pellet</a:t>
            </a:r>
          </a:p>
          <a:p>
            <a:endParaRPr lang="en-US" sz="2000" dirty="0"/>
          </a:p>
          <a:p>
            <a:endParaRPr lang="en-US" sz="2000" dirty="0"/>
          </a:p>
          <a:p>
            <a:endParaRPr lang="en-US" sz="2000" dirty="0"/>
          </a:p>
          <a:p>
            <a:endParaRPr lang="en-US" sz="2000" dirty="0"/>
          </a:p>
        </p:txBody>
      </p:sp>
      <p:pic>
        <p:nvPicPr>
          <p:cNvPr id="6" name="Content Placeholder 5">
            <a:extLst>
              <a:ext uri="{FF2B5EF4-FFF2-40B4-BE49-F238E27FC236}">
                <a16:creationId xmlns:a16="http://schemas.microsoft.com/office/drawing/2014/main" id="{1C84C28D-F26E-EC43-9AAE-E7D616EF7035}"/>
              </a:ext>
            </a:extLst>
          </p:cNvPr>
          <p:cNvPicPr>
            <a:picLocks noGrp="1" noChangeAspect="1"/>
          </p:cNvPicPr>
          <p:nvPr>
            <p:ph sz="half" idx="2"/>
          </p:nvPr>
        </p:nvPicPr>
        <p:blipFill>
          <a:blip r:embed="rId2"/>
          <a:stretch>
            <a:fillRect/>
          </a:stretch>
        </p:blipFill>
        <p:spPr>
          <a:xfrm>
            <a:off x="6197600" y="2143564"/>
            <a:ext cx="4890814" cy="3458243"/>
          </a:xfrm>
          <a:prstGeom prst="rect">
            <a:avLst/>
          </a:prstGeom>
        </p:spPr>
      </p:pic>
      <p:sp>
        <p:nvSpPr>
          <p:cNvPr id="5" name="Slide Number Placeholder 4">
            <a:extLst>
              <a:ext uri="{FF2B5EF4-FFF2-40B4-BE49-F238E27FC236}">
                <a16:creationId xmlns:a16="http://schemas.microsoft.com/office/drawing/2014/main" id="{2A38C00D-893B-EE46-809C-CAD40D4CFE2D}"/>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2564652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C5362-0171-C640-A17E-74C18D0F00DB}"/>
              </a:ext>
            </a:extLst>
          </p:cNvPr>
          <p:cNvSpPr>
            <a:spLocks noGrp="1"/>
          </p:cNvSpPr>
          <p:nvPr>
            <p:ph type="title"/>
          </p:nvPr>
        </p:nvSpPr>
        <p:spPr/>
        <p:txBody>
          <a:bodyPr/>
          <a:lstStyle/>
          <a:p>
            <a:r>
              <a:rPr lang="en-US" dirty="0"/>
              <a:t>Metallic Inclusions</a:t>
            </a:r>
          </a:p>
        </p:txBody>
      </p:sp>
      <p:sp>
        <p:nvSpPr>
          <p:cNvPr id="3" name="Content Placeholder 2">
            <a:extLst>
              <a:ext uri="{FF2B5EF4-FFF2-40B4-BE49-F238E27FC236}">
                <a16:creationId xmlns:a16="http://schemas.microsoft.com/office/drawing/2014/main" id="{9ADC5525-BFBA-6146-A665-4D0CB7C245DB}"/>
              </a:ext>
            </a:extLst>
          </p:cNvPr>
          <p:cNvSpPr>
            <a:spLocks noGrp="1"/>
          </p:cNvSpPr>
          <p:nvPr>
            <p:ph sz="half" idx="1"/>
          </p:nvPr>
        </p:nvSpPr>
        <p:spPr/>
        <p:txBody>
          <a:bodyPr/>
          <a:lstStyle/>
          <a:p>
            <a:r>
              <a:rPr lang="en-US" sz="2000" dirty="0"/>
              <a:t>In the columnar grain region of the fuel, the particles are commonly 5-10 </a:t>
            </a:r>
            <a:r>
              <a:rPr lang="en-US" sz="2000" dirty="0">
                <a:latin typeface="Symbol" pitchFamily="2" charset="2"/>
              </a:rPr>
              <a:t>m</a:t>
            </a:r>
            <a:r>
              <a:rPr lang="en-US" sz="2000" dirty="0"/>
              <a:t>m in diameter , collecting primarily on the grain boundaries</a:t>
            </a:r>
          </a:p>
          <a:p>
            <a:r>
              <a:rPr lang="en-US" sz="2000" dirty="0"/>
              <a:t>Particles tend to be much smaller (2 </a:t>
            </a:r>
            <a:r>
              <a:rPr lang="en-US" sz="2000" dirty="0">
                <a:latin typeface="Symbol" pitchFamily="2" charset="2"/>
              </a:rPr>
              <a:t>m</a:t>
            </a:r>
            <a:r>
              <a:rPr lang="en-US" sz="2000" dirty="0"/>
              <a:t>m and below) in the equiaxed and as-sintered regions, but occur more frequently </a:t>
            </a:r>
            <a:r>
              <a:rPr lang="en-US" sz="2000" dirty="0" err="1"/>
              <a:t>intragranularly</a:t>
            </a:r>
            <a:endParaRPr lang="en-US" sz="2000" dirty="0"/>
          </a:p>
          <a:p>
            <a:r>
              <a:rPr lang="en-US" sz="2000" dirty="0"/>
              <a:t>The particles form as a result of fission product phase agglomeration, as opposed to nucleation and growth process</a:t>
            </a:r>
          </a:p>
          <a:p>
            <a:endParaRPr lang="en-US" sz="2000" dirty="0"/>
          </a:p>
        </p:txBody>
      </p:sp>
      <p:pic>
        <p:nvPicPr>
          <p:cNvPr id="6" name="Content Placeholder 5">
            <a:extLst>
              <a:ext uri="{FF2B5EF4-FFF2-40B4-BE49-F238E27FC236}">
                <a16:creationId xmlns:a16="http://schemas.microsoft.com/office/drawing/2014/main" id="{E0FF34BE-514F-2C4D-8452-B03794A0CD21}"/>
              </a:ext>
            </a:extLst>
          </p:cNvPr>
          <p:cNvPicPr>
            <a:picLocks noGrp="1" noChangeAspect="1"/>
          </p:cNvPicPr>
          <p:nvPr>
            <p:ph sz="half" idx="2"/>
          </p:nvPr>
        </p:nvPicPr>
        <p:blipFill>
          <a:blip r:embed="rId2"/>
          <a:stretch>
            <a:fillRect/>
          </a:stretch>
        </p:blipFill>
        <p:spPr>
          <a:xfrm>
            <a:off x="6197600" y="2505680"/>
            <a:ext cx="5384800" cy="3083303"/>
          </a:xfrm>
          <a:prstGeom prst="rect">
            <a:avLst/>
          </a:prstGeom>
        </p:spPr>
      </p:pic>
      <p:sp>
        <p:nvSpPr>
          <p:cNvPr id="5" name="Slide Number Placeholder 4">
            <a:extLst>
              <a:ext uri="{FF2B5EF4-FFF2-40B4-BE49-F238E27FC236}">
                <a16:creationId xmlns:a16="http://schemas.microsoft.com/office/drawing/2014/main" id="{ED4E3A19-DEC5-C942-B3DC-2DE0F4EDB636}"/>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sp>
        <p:nvSpPr>
          <p:cNvPr id="7" name="TextBox 6">
            <a:extLst>
              <a:ext uri="{FF2B5EF4-FFF2-40B4-BE49-F238E27FC236}">
                <a16:creationId xmlns:a16="http://schemas.microsoft.com/office/drawing/2014/main" id="{38EC7E62-0393-2D44-90C7-F67FBC6AD7BB}"/>
              </a:ext>
            </a:extLst>
          </p:cNvPr>
          <p:cNvSpPr txBox="1"/>
          <p:nvPr/>
        </p:nvSpPr>
        <p:spPr>
          <a:xfrm>
            <a:off x="6423572" y="2167126"/>
            <a:ext cx="2364827" cy="338554"/>
          </a:xfrm>
          <a:prstGeom prst="rect">
            <a:avLst/>
          </a:prstGeom>
          <a:noFill/>
        </p:spPr>
        <p:txBody>
          <a:bodyPr wrap="square" rtlCol="0">
            <a:spAutoFit/>
          </a:bodyPr>
          <a:lstStyle/>
          <a:p>
            <a:pPr algn="ctr"/>
            <a:r>
              <a:rPr lang="en-US" sz="1600" dirty="0"/>
              <a:t>Columnar Grain Region</a:t>
            </a:r>
          </a:p>
        </p:txBody>
      </p:sp>
      <p:sp>
        <p:nvSpPr>
          <p:cNvPr id="8" name="TextBox 7">
            <a:extLst>
              <a:ext uri="{FF2B5EF4-FFF2-40B4-BE49-F238E27FC236}">
                <a16:creationId xmlns:a16="http://schemas.microsoft.com/office/drawing/2014/main" id="{A17A85DB-3477-1449-894E-CDA10AF7CE8F}"/>
              </a:ext>
            </a:extLst>
          </p:cNvPr>
          <p:cNvSpPr txBox="1"/>
          <p:nvPr/>
        </p:nvSpPr>
        <p:spPr>
          <a:xfrm>
            <a:off x="9014371" y="2167126"/>
            <a:ext cx="2364827" cy="338554"/>
          </a:xfrm>
          <a:prstGeom prst="rect">
            <a:avLst/>
          </a:prstGeom>
          <a:noFill/>
        </p:spPr>
        <p:txBody>
          <a:bodyPr wrap="square" rtlCol="0">
            <a:spAutoFit/>
          </a:bodyPr>
          <a:lstStyle/>
          <a:p>
            <a:pPr algn="ctr"/>
            <a:r>
              <a:rPr lang="en-US" sz="1600" dirty="0"/>
              <a:t>Equiaxed Grain Region</a:t>
            </a:r>
          </a:p>
        </p:txBody>
      </p:sp>
    </p:spTree>
    <p:extLst>
      <p:ext uri="{BB962C8B-B14F-4D97-AF65-F5344CB8AC3E}">
        <p14:creationId xmlns:p14="http://schemas.microsoft.com/office/powerpoint/2010/main" val="469998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12E58-9AE8-8C4A-A4E9-971A117D48F2}"/>
              </a:ext>
            </a:extLst>
          </p:cNvPr>
          <p:cNvSpPr>
            <a:spLocks noGrp="1"/>
          </p:cNvSpPr>
          <p:nvPr>
            <p:ph type="title"/>
          </p:nvPr>
        </p:nvSpPr>
        <p:spPr/>
        <p:txBody>
          <a:bodyPr/>
          <a:lstStyle/>
          <a:p>
            <a:r>
              <a:rPr lang="en-US" dirty="0"/>
              <a:t>Oxide Phases</a:t>
            </a:r>
          </a:p>
        </p:txBody>
      </p:sp>
      <p:sp>
        <p:nvSpPr>
          <p:cNvPr id="3" name="Content Placeholder 2">
            <a:extLst>
              <a:ext uri="{FF2B5EF4-FFF2-40B4-BE49-F238E27FC236}">
                <a16:creationId xmlns:a16="http://schemas.microsoft.com/office/drawing/2014/main" id="{5D1DFC64-802E-ED43-BE80-06AA3881165E}"/>
              </a:ext>
            </a:extLst>
          </p:cNvPr>
          <p:cNvSpPr>
            <a:spLocks noGrp="1"/>
          </p:cNvSpPr>
          <p:nvPr>
            <p:ph sz="half" idx="1"/>
          </p:nvPr>
        </p:nvSpPr>
        <p:spPr>
          <a:xfrm>
            <a:off x="609600" y="1968503"/>
            <a:ext cx="5588000" cy="4157663"/>
          </a:xfrm>
        </p:spPr>
        <p:txBody>
          <a:bodyPr/>
          <a:lstStyle/>
          <a:p>
            <a:r>
              <a:rPr lang="en-US" sz="2000" dirty="0"/>
              <a:t>Oxides containing Sr, Zr, or the rare earth (RE) elements form solid solutions with either UO2, PuO2, or both at low concentrations</a:t>
            </a:r>
          </a:p>
          <a:p>
            <a:r>
              <a:rPr lang="en-US" sz="2000" dirty="0"/>
              <a:t>Barium is only soluble to 1.6 at% in MOX fuels and thus precipitates a separate oxide phase at higher concentrations</a:t>
            </a:r>
          </a:p>
          <a:p>
            <a:r>
              <a:rPr lang="en-US" sz="2000" dirty="0"/>
              <a:t>These oxides, commonly referred to as the “grey phase,” form ABO3 perovskite structures, in which A=(Ba1-x-y, </a:t>
            </a:r>
            <a:r>
              <a:rPr lang="en-US" sz="2000" dirty="0" err="1"/>
              <a:t>Srx</a:t>
            </a:r>
            <a:r>
              <a:rPr lang="en-US" sz="2000" dirty="0"/>
              <a:t>, </a:t>
            </a:r>
            <a:r>
              <a:rPr lang="en-US" sz="2000" dirty="0" err="1"/>
              <a:t>Csy</a:t>
            </a:r>
            <a:r>
              <a:rPr lang="en-US" sz="2000" dirty="0"/>
              <a:t>, </a:t>
            </a:r>
            <a:r>
              <a:rPr lang="en-US" sz="2000" dirty="0" err="1"/>
              <a:t>x,y</a:t>
            </a:r>
            <a:r>
              <a:rPr lang="en-US" sz="2000" dirty="0"/>
              <a:t> ≪1) and B=(U, Pu, Zr, Mo, RE)</a:t>
            </a:r>
          </a:p>
          <a:p>
            <a:r>
              <a:rPr lang="en-US" sz="2000" dirty="0"/>
              <a:t>The particles are primarily Ba rich, followed by Zr, U, Pu, Mo, Sr, and trace amounts of the remaining products</a:t>
            </a:r>
          </a:p>
          <a:p>
            <a:endParaRPr lang="en-US" sz="2000" dirty="0"/>
          </a:p>
          <a:p>
            <a:endParaRPr lang="en-US" sz="2000" dirty="0"/>
          </a:p>
          <a:p>
            <a:endParaRPr lang="en-US" sz="2000" dirty="0"/>
          </a:p>
          <a:p>
            <a:endParaRPr lang="en-US" sz="2000" dirty="0"/>
          </a:p>
        </p:txBody>
      </p:sp>
      <p:sp>
        <p:nvSpPr>
          <p:cNvPr id="4" name="Content Placeholder 3">
            <a:extLst>
              <a:ext uri="{FF2B5EF4-FFF2-40B4-BE49-F238E27FC236}">
                <a16:creationId xmlns:a16="http://schemas.microsoft.com/office/drawing/2014/main" id="{6F2A44FA-914D-8B45-B4C0-3E8EE9446F99}"/>
              </a:ext>
            </a:extLst>
          </p:cNvPr>
          <p:cNvSpPr>
            <a:spLocks noGrp="1"/>
          </p:cNvSpPr>
          <p:nvPr>
            <p:ph sz="half" idx="2"/>
          </p:nvPr>
        </p:nvSpPr>
        <p:spPr>
          <a:xfrm>
            <a:off x="6197599" y="1968503"/>
            <a:ext cx="5710621" cy="4157663"/>
          </a:xfrm>
        </p:spPr>
        <p:txBody>
          <a:bodyPr/>
          <a:lstStyle/>
          <a:p>
            <a:r>
              <a:rPr lang="en-US" sz="2000" dirty="0"/>
              <a:t>Due to the sheer number of constituents, the structures are largely unknown</a:t>
            </a:r>
          </a:p>
          <a:p>
            <a:r>
              <a:rPr lang="en-US" sz="2000" dirty="0"/>
              <a:t>Grey phase is typically found in the equiaxed or outermost regions of the columnar grains commonly intermixed with other constituent oxides</a:t>
            </a:r>
          </a:p>
          <a:p>
            <a:endParaRPr lang="en-US" sz="2000" dirty="0"/>
          </a:p>
          <a:p>
            <a:endParaRPr lang="en-US" sz="2000" dirty="0"/>
          </a:p>
        </p:txBody>
      </p:sp>
      <p:sp>
        <p:nvSpPr>
          <p:cNvPr id="5" name="Slide Number Placeholder 4">
            <a:extLst>
              <a:ext uri="{FF2B5EF4-FFF2-40B4-BE49-F238E27FC236}">
                <a16:creationId xmlns:a16="http://schemas.microsoft.com/office/drawing/2014/main" id="{FAAC435F-12FB-8248-A31C-B9F24DF8BB8F}"/>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dirty="0"/>
          </a:p>
        </p:txBody>
      </p:sp>
      <p:pic>
        <p:nvPicPr>
          <p:cNvPr id="6" name="Picture 5">
            <a:extLst>
              <a:ext uri="{FF2B5EF4-FFF2-40B4-BE49-F238E27FC236}">
                <a16:creationId xmlns:a16="http://schemas.microsoft.com/office/drawing/2014/main" id="{92CC5C14-8E82-2848-A936-3D6B92610815}"/>
              </a:ext>
            </a:extLst>
          </p:cNvPr>
          <p:cNvPicPr>
            <a:picLocks noChangeAspect="1"/>
          </p:cNvPicPr>
          <p:nvPr/>
        </p:nvPicPr>
        <p:blipFill>
          <a:blip r:embed="rId2"/>
          <a:stretch>
            <a:fillRect/>
          </a:stretch>
        </p:blipFill>
        <p:spPr>
          <a:xfrm>
            <a:off x="6739977" y="3959383"/>
            <a:ext cx="4300045" cy="2877597"/>
          </a:xfrm>
          <a:prstGeom prst="rect">
            <a:avLst/>
          </a:prstGeom>
        </p:spPr>
      </p:pic>
    </p:spTree>
    <p:extLst>
      <p:ext uri="{BB962C8B-B14F-4D97-AF65-F5344CB8AC3E}">
        <p14:creationId xmlns:p14="http://schemas.microsoft.com/office/powerpoint/2010/main" val="924570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D733-9A9D-0147-B472-6D2A3431311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357AA63C-5C44-4545-A937-4E8E5D379A5A}"/>
              </a:ext>
            </a:extLst>
          </p:cNvPr>
          <p:cNvSpPr>
            <a:spLocks noGrp="1"/>
          </p:cNvSpPr>
          <p:nvPr>
            <p:ph sz="half" idx="1"/>
          </p:nvPr>
        </p:nvSpPr>
        <p:spPr>
          <a:xfrm>
            <a:off x="609599" y="1968503"/>
            <a:ext cx="10972799" cy="4157663"/>
          </a:xfrm>
        </p:spPr>
        <p:txBody>
          <a:bodyPr/>
          <a:lstStyle/>
          <a:p>
            <a:r>
              <a:rPr lang="en-US" sz="2200" dirty="0"/>
              <a:t>Completed FCCI for metallic fuels</a:t>
            </a:r>
          </a:p>
          <a:p>
            <a:pPr lvl="1"/>
            <a:r>
              <a:rPr lang="en-US" sz="2200" dirty="0"/>
              <a:t>highlighted different compositions, and which species participate</a:t>
            </a:r>
          </a:p>
          <a:p>
            <a:pPr lvl="1"/>
            <a:r>
              <a:rPr lang="en-US" sz="2200" dirty="0"/>
              <a:t>Ce and Nd are primary FPs that diffuse into the cladding; Fe and Ni diffuse into the fuel</a:t>
            </a:r>
          </a:p>
          <a:p>
            <a:r>
              <a:rPr lang="en-US" sz="2200" dirty="0"/>
              <a:t>Metal Fuel Fabrication</a:t>
            </a:r>
          </a:p>
          <a:p>
            <a:pPr lvl="1"/>
            <a:r>
              <a:rPr lang="en-US" sz="2200" dirty="0"/>
              <a:t>injection casting process</a:t>
            </a:r>
          </a:p>
          <a:p>
            <a:r>
              <a:rPr lang="en-US" sz="2200" dirty="0"/>
              <a:t>Pyroprocessing</a:t>
            </a:r>
          </a:p>
          <a:p>
            <a:pPr lvl="1"/>
            <a:r>
              <a:rPr lang="en-US" sz="2200" dirty="0"/>
              <a:t>well established method relying on molten salt and anode deposition</a:t>
            </a:r>
          </a:p>
          <a:p>
            <a:r>
              <a:rPr lang="en-US" sz="2200" dirty="0"/>
              <a:t>Metallic fuel performance modeling</a:t>
            </a:r>
          </a:p>
          <a:p>
            <a:pPr lvl="1"/>
            <a:r>
              <a:rPr lang="en-US" sz="2200" dirty="0"/>
              <a:t>BISON, ALFUS, LIFEMETAL</a:t>
            </a:r>
          </a:p>
          <a:p>
            <a:pPr lvl="1"/>
            <a:r>
              <a:rPr lang="en-US" sz="2200" dirty="0"/>
              <a:t>all still currently require extensive assumptions</a:t>
            </a:r>
          </a:p>
          <a:p>
            <a:pPr lvl="1"/>
            <a:endParaRPr lang="en-US" sz="2200" dirty="0"/>
          </a:p>
          <a:p>
            <a:pPr lvl="1"/>
            <a:endParaRPr lang="en-US" sz="2200" dirty="0"/>
          </a:p>
          <a:p>
            <a:endParaRPr lang="en-US" sz="2200" dirty="0"/>
          </a:p>
        </p:txBody>
      </p:sp>
      <p:sp>
        <p:nvSpPr>
          <p:cNvPr id="5" name="Slide Number Placeholder 4">
            <a:extLst>
              <a:ext uri="{FF2B5EF4-FFF2-40B4-BE49-F238E27FC236}">
                <a16:creationId xmlns:a16="http://schemas.microsoft.com/office/drawing/2014/main" id="{ED13D8C5-2625-944D-A346-88684E6316EC}"/>
              </a:ext>
            </a:extLst>
          </p:cNvPr>
          <p:cNvSpPr>
            <a:spLocks noGrp="1"/>
          </p:cNvSpPr>
          <p:nvPr>
            <p:ph type="sldNum" sz="quarter" idx="12"/>
          </p:nvPr>
        </p:nvSpPr>
        <p:spPr/>
        <p:txBody>
          <a:bodyPr/>
          <a:lstStyle/>
          <a:p>
            <a:pPr>
              <a:defRPr/>
            </a:pPr>
            <a:fld id="{EC35E9FC-F6D5-0349-BBED-EA7D7A9BC49B}" type="slidenum">
              <a:rPr lang="en-US" smtClean="0"/>
              <a:pPr>
                <a:defRPr/>
              </a:pPr>
              <a:t>2</a:t>
            </a:fld>
            <a:endParaRPr lang="en-US"/>
          </a:p>
        </p:txBody>
      </p:sp>
    </p:spTree>
    <p:extLst>
      <p:ext uri="{BB962C8B-B14F-4D97-AF65-F5344CB8AC3E}">
        <p14:creationId xmlns:p14="http://schemas.microsoft.com/office/powerpoint/2010/main" val="3593380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CCF0-6415-A54B-A9C5-087F67239D5D}"/>
              </a:ext>
            </a:extLst>
          </p:cNvPr>
          <p:cNvSpPr>
            <a:spLocks noGrp="1"/>
          </p:cNvSpPr>
          <p:nvPr>
            <p:ph type="title"/>
          </p:nvPr>
        </p:nvSpPr>
        <p:spPr/>
        <p:txBody>
          <a:bodyPr/>
          <a:lstStyle/>
          <a:p>
            <a:r>
              <a:rPr lang="en-US" dirty="0"/>
              <a:t>Joint Oxide Gain</a:t>
            </a:r>
          </a:p>
        </p:txBody>
      </p:sp>
      <p:sp>
        <p:nvSpPr>
          <p:cNvPr id="3" name="Content Placeholder 2">
            <a:extLst>
              <a:ext uri="{FF2B5EF4-FFF2-40B4-BE49-F238E27FC236}">
                <a16:creationId xmlns:a16="http://schemas.microsoft.com/office/drawing/2014/main" id="{555C30B3-9691-0343-B222-58F9AAD48F71}"/>
              </a:ext>
            </a:extLst>
          </p:cNvPr>
          <p:cNvSpPr>
            <a:spLocks noGrp="1"/>
          </p:cNvSpPr>
          <p:nvPr>
            <p:ph sz="half" idx="1"/>
          </p:nvPr>
        </p:nvSpPr>
        <p:spPr/>
        <p:txBody>
          <a:bodyPr/>
          <a:lstStyle/>
          <a:p>
            <a:r>
              <a:rPr lang="en-US" sz="2200" dirty="0"/>
              <a:t>The volatiles class of fission products produced during reactor operation are of particular interest to fuel-cladding interactions</a:t>
            </a:r>
          </a:p>
          <a:p>
            <a:r>
              <a:rPr lang="en-US" sz="2200" dirty="0"/>
              <a:t>Cs, </a:t>
            </a:r>
            <a:r>
              <a:rPr lang="en-US" sz="2200" dirty="0" err="1"/>
              <a:t>Te</a:t>
            </a:r>
            <a:r>
              <a:rPr lang="en-US" sz="2200" dirty="0"/>
              <a:t>, and I all evaporate at low operating temperatures and migrate to the coolest part of the fuel assembly where they react with fuel or cladding constituents</a:t>
            </a:r>
          </a:p>
          <a:p>
            <a:r>
              <a:rPr lang="en-US" sz="2200" dirty="0"/>
              <a:t>Mo has a tendency to combine with Cs and O to become volatile and migrate toward cooler fuel regions</a:t>
            </a:r>
          </a:p>
          <a:p>
            <a:endParaRPr lang="en-US" sz="2200" dirty="0"/>
          </a:p>
          <a:p>
            <a:endParaRPr lang="en-US" sz="2200" dirty="0"/>
          </a:p>
        </p:txBody>
      </p:sp>
      <p:sp>
        <p:nvSpPr>
          <p:cNvPr id="4" name="Content Placeholder 3">
            <a:extLst>
              <a:ext uri="{FF2B5EF4-FFF2-40B4-BE49-F238E27FC236}">
                <a16:creationId xmlns:a16="http://schemas.microsoft.com/office/drawing/2014/main" id="{F3A4FCED-8373-084C-B7D2-F6BB142F207F}"/>
              </a:ext>
            </a:extLst>
          </p:cNvPr>
          <p:cNvSpPr>
            <a:spLocks noGrp="1"/>
          </p:cNvSpPr>
          <p:nvPr>
            <p:ph sz="half" idx="2"/>
          </p:nvPr>
        </p:nvSpPr>
        <p:spPr/>
        <p:txBody>
          <a:bodyPr/>
          <a:lstStyle/>
          <a:p>
            <a:r>
              <a:rPr lang="en-US" sz="2200" dirty="0"/>
              <a:t>This has been termed Joint Oxide Gain (JOG)</a:t>
            </a:r>
          </a:p>
          <a:p>
            <a:r>
              <a:rPr lang="en-US" sz="2200" dirty="0"/>
              <a:t>JOG is an oxide buildup formed on the fuel surface between the pellet and cladding</a:t>
            </a:r>
          </a:p>
          <a:p>
            <a:r>
              <a:rPr lang="en-US" sz="2200" dirty="0"/>
              <a:t>Primarily Cs2MoO4 or Cs2(U, Pu)O4, the JOG structure is irregular and dense, found in regions where the peak fuel temperature is lowest</a:t>
            </a:r>
          </a:p>
          <a:p>
            <a:endParaRPr lang="en-US" sz="2200" dirty="0"/>
          </a:p>
          <a:p>
            <a:endParaRPr lang="en-US" sz="2200" dirty="0"/>
          </a:p>
        </p:txBody>
      </p:sp>
      <p:sp>
        <p:nvSpPr>
          <p:cNvPr id="5" name="Slide Number Placeholder 4">
            <a:extLst>
              <a:ext uri="{FF2B5EF4-FFF2-40B4-BE49-F238E27FC236}">
                <a16:creationId xmlns:a16="http://schemas.microsoft.com/office/drawing/2014/main" id="{F1B2191A-DB31-A547-AE55-3FA147A12B5F}"/>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spTree>
    <p:extLst>
      <p:ext uri="{BB962C8B-B14F-4D97-AF65-F5344CB8AC3E}">
        <p14:creationId xmlns:p14="http://schemas.microsoft.com/office/powerpoint/2010/main" val="2911537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CCF0-6415-A54B-A9C5-087F67239D5D}"/>
              </a:ext>
            </a:extLst>
          </p:cNvPr>
          <p:cNvSpPr>
            <a:spLocks noGrp="1"/>
          </p:cNvSpPr>
          <p:nvPr>
            <p:ph type="title"/>
          </p:nvPr>
        </p:nvSpPr>
        <p:spPr/>
        <p:txBody>
          <a:bodyPr/>
          <a:lstStyle/>
          <a:p>
            <a:r>
              <a:rPr lang="en-US" dirty="0"/>
              <a:t>Joint Oxide Gain</a:t>
            </a:r>
          </a:p>
        </p:txBody>
      </p:sp>
      <p:sp>
        <p:nvSpPr>
          <p:cNvPr id="3" name="Content Placeholder 2">
            <a:extLst>
              <a:ext uri="{FF2B5EF4-FFF2-40B4-BE49-F238E27FC236}">
                <a16:creationId xmlns:a16="http://schemas.microsoft.com/office/drawing/2014/main" id="{555C30B3-9691-0343-B222-58F9AAD48F71}"/>
              </a:ext>
            </a:extLst>
          </p:cNvPr>
          <p:cNvSpPr>
            <a:spLocks noGrp="1"/>
          </p:cNvSpPr>
          <p:nvPr>
            <p:ph sz="half" idx="1"/>
          </p:nvPr>
        </p:nvSpPr>
        <p:spPr/>
        <p:txBody>
          <a:bodyPr/>
          <a:lstStyle/>
          <a:p>
            <a:r>
              <a:rPr lang="en-US" sz="2200" dirty="0"/>
              <a:t>The volatile constituents of the JOG structure evaporate from the fuel pellet at high temperatures and condense to become solid at the cooler top or bottom of the fuel assemblies</a:t>
            </a:r>
          </a:p>
          <a:p>
            <a:r>
              <a:rPr lang="en-US" sz="2200" dirty="0"/>
              <a:t>It is believed that the existence of JOG aids in thermal transport of the fuel, as the oxide structures have higher thermal conductivity than a fuel-cladding gap filled with fission gases</a:t>
            </a:r>
          </a:p>
          <a:p>
            <a:endParaRPr lang="en-US" sz="2200" dirty="0"/>
          </a:p>
        </p:txBody>
      </p:sp>
      <p:pic>
        <p:nvPicPr>
          <p:cNvPr id="6" name="Content Placeholder 5">
            <a:extLst>
              <a:ext uri="{FF2B5EF4-FFF2-40B4-BE49-F238E27FC236}">
                <a16:creationId xmlns:a16="http://schemas.microsoft.com/office/drawing/2014/main" id="{6F523490-3C9F-D74C-A262-21A623B00206}"/>
              </a:ext>
            </a:extLst>
          </p:cNvPr>
          <p:cNvPicPr>
            <a:picLocks noGrp="1" noChangeAspect="1"/>
          </p:cNvPicPr>
          <p:nvPr>
            <p:ph sz="half" idx="2"/>
          </p:nvPr>
        </p:nvPicPr>
        <p:blipFill>
          <a:blip r:embed="rId2"/>
          <a:stretch>
            <a:fillRect/>
          </a:stretch>
        </p:blipFill>
        <p:spPr>
          <a:xfrm>
            <a:off x="6197600" y="1994322"/>
            <a:ext cx="5384800" cy="4106018"/>
          </a:xfrm>
          <a:prstGeom prst="rect">
            <a:avLst/>
          </a:prstGeom>
        </p:spPr>
      </p:pic>
      <p:sp>
        <p:nvSpPr>
          <p:cNvPr id="5" name="Slide Number Placeholder 4">
            <a:extLst>
              <a:ext uri="{FF2B5EF4-FFF2-40B4-BE49-F238E27FC236}">
                <a16:creationId xmlns:a16="http://schemas.microsoft.com/office/drawing/2014/main" id="{F1B2191A-DB31-A547-AE55-3FA147A12B5F}"/>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339273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A996-1D29-8D4D-A912-9F041F791FC4}"/>
              </a:ext>
            </a:extLst>
          </p:cNvPr>
          <p:cNvSpPr>
            <a:spLocks noGrp="1"/>
          </p:cNvSpPr>
          <p:nvPr>
            <p:ph type="title"/>
          </p:nvPr>
        </p:nvSpPr>
        <p:spPr/>
        <p:txBody>
          <a:bodyPr/>
          <a:lstStyle/>
          <a:p>
            <a:r>
              <a:rPr lang="en-US" dirty="0"/>
              <a:t>MOX FCCI</a:t>
            </a:r>
          </a:p>
        </p:txBody>
      </p:sp>
      <p:sp>
        <p:nvSpPr>
          <p:cNvPr id="3" name="Content Placeholder 2">
            <a:extLst>
              <a:ext uri="{FF2B5EF4-FFF2-40B4-BE49-F238E27FC236}">
                <a16:creationId xmlns:a16="http://schemas.microsoft.com/office/drawing/2014/main" id="{78A8BA7E-7D5A-3945-9DC0-F2FEDBE21D48}"/>
              </a:ext>
            </a:extLst>
          </p:cNvPr>
          <p:cNvSpPr>
            <a:spLocks noGrp="1"/>
          </p:cNvSpPr>
          <p:nvPr>
            <p:ph sz="half" idx="1"/>
          </p:nvPr>
        </p:nvSpPr>
        <p:spPr>
          <a:xfrm>
            <a:off x="609599" y="1968503"/>
            <a:ext cx="5738649" cy="4157663"/>
          </a:xfrm>
        </p:spPr>
        <p:txBody>
          <a:bodyPr/>
          <a:lstStyle/>
          <a:p>
            <a:r>
              <a:rPr lang="en-US" sz="2000" dirty="0"/>
              <a:t>The cladding inner surface temperature of LWR MOX fuels do not reach sufficiently high temperatures under normal operating conditions to initiate detrimental oxidation and chemical attack</a:t>
            </a:r>
          </a:p>
          <a:p>
            <a:r>
              <a:rPr lang="en-US" sz="2000" dirty="0"/>
              <a:t>FCCI manifests itself in three primary modes: matrix attack, intergranular attack, or combined, which demonstrates the properties of both matrix and intergranular attack</a:t>
            </a:r>
          </a:p>
          <a:p>
            <a:r>
              <a:rPr lang="en-US" sz="2000" dirty="0"/>
              <a:t>Matrix FCCI attack corresponds to the localized oxidation of the cladding material, with primarily oxidation of the Cr in the stainless steel</a:t>
            </a:r>
          </a:p>
          <a:p>
            <a:endParaRPr lang="en-US" sz="2000" dirty="0"/>
          </a:p>
          <a:p>
            <a:endParaRPr lang="en-US" sz="2000" dirty="0"/>
          </a:p>
        </p:txBody>
      </p:sp>
      <p:pic>
        <p:nvPicPr>
          <p:cNvPr id="6" name="Content Placeholder 5">
            <a:extLst>
              <a:ext uri="{FF2B5EF4-FFF2-40B4-BE49-F238E27FC236}">
                <a16:creationId xmlns:a16="http://schemas.microsoft.com/office/drawing/2014/main" id="{96C309C8-B1E8-3044-953E-EE3DE70B136A}"/>
              </a:ext>
            </a:extLst>
          </p:cNvPr>
          <p:cNvPicPr>
            <a:picLocks noGrp="1" noChangeAspect="1"/>
          </p:cNvPicPr>
          <p:nvPr>
            <p:ph sz="half" idx="2"/>
          </p:nvPr>
        </p:nvPicPr>
        <p:blipFill>
          <a:blip r:embed="rId2"/>
          <a:stretch>
            <a:fillRect/>
          </a:stretch>
        </p:blipFill>
        <p:spPr>
          <a:xfrm>
            <a:off x="6767072" y="1968500"/>
            <a:ext cx="4245855" cy="4157663"/>
          </a:xfrm>
          <a:prstGeom prst="rect">
            <a:avLst/>
          </a:prstGeom>
        </p:spPr>
      </p:pic>
      <p:sp>
        <p:nvSpPr>
          <p:cNvPr id="5" name="Slide Number Placeholder 4">
            <a:extLst>
              <a:ext uri="{FF2B5EF4-FFF2-40B4-BE49-F238E27FC236}">
                <a16:creationId xmlns:a16="http://schemas.microsoft.com/office/drawing/2014/main" id="{D121CB91-AAB8-1D4E-87F6-7CC58FC4FD0D}"/>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1041278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A996-1D29-8D4D-A912-9F041F791FC4}"/>
              </a:ext>
            </a:extLst>
          </p:cNvPr>
          <p:cNvSpPr>
            <a:spLocks noGrp="1"/>
          </p:cNvSpPr>
          <p:nvPr>
            <p:ph type="title"/>
          </p:nvPr>
        </p:nvSpPr>
        <p:spPr/>
        <p:txBody>
          <a:bodyPr/>
          <a:lstStyle/>
          <a:p>
            <a:r>
              <a:rPr lang="en-US" dirty="0"/>
              <a:t>MOX FCCI</a:t>
            </a:r>
          </a:p>
        </p:txBody>
      </p:sp>
      <p:sp>
        <p:nvSpPr>
          <p:cNvPr id="3" name="Content Placeholder 2">
            <a:extLst>
              <a:ext uri="{FF2B5EF4-FFF2-40B4-BE49-F238E27FC236}">
                <a16:creationId xmlns:a16="http://schemas.microsoft.com/office/drawing/2014/main" id="{78A8BA7E-7D5A-3945-9DC0-F2FEDBE21D48}"/>
              </a:ext>
            </a:extLst>
          </p:cNvPr>
          <p:cNvSpPr>
            <a:spLocks noGrp="1"/>
          </p:cNvSpPr>
          <p:nvPr>
            <p:ph sz="half" idx="1"/>
          </p:nvPr>
        </p:nvSpPr>
        <p:spPr>
          <a:xfrm>
            <a:off x="609599" y="1968503"/>
            <a:ext cx="5738649" cy="4157663"/>
          </a:xfrm>
        </p:spPr>
        <p:txBody>
          <a:bodyPr/>
          <a:lstStyle/>
          <a:p>
            <a:r>
              <a:rPr lang="en-US" sz="2000" dirty="0"/>
              <a:t>Intergranular attack modes occur due to the depletion of Cr in grain boundaries due to the formation of Cr23C6 carbides allowing penetration of corrosive species</a:t>
            </a:r>
          </a:p>
          <a:p>
            <a:r>
              <a:rPr lang="en-US" sz="2000" dirty="0"/>
              <a:t>Oxygen and volatile fission products (Cs, </a:t>
            </a:r>
            <a:r>
              <a:rPr lang="en-US" sz="2000" dirty="0" err="1"/>
              <a:t>Te</a:t>
            </a:r>
            <a:r>
              <a:rPr lang="en-US" sz="2000" dirty="0"/>
              <a:t>, I, etc.) are the primary culprits of FCCI initiation in oxide fuel systems</a:t>
            </a:r>
          </a:p>
          <a:p>
            <a:r>
              <a:rPr lang="en-US" sz="2000" dirty="0"/>
              <a:t>In MOX fuels, the oxygen potential of the system is the greatest difference from LWR UO2</a:t>
            </a:r>
          </a:p>
          <a:p>
            <a:r>
              <a:rPr lang="en-US" sz="2000" dirty="0"/>
              <a:t>The preferential formation of noble metals rather than oxide formers leads to an excess of available oxygen in the system</a:t>
            </a:r>
          </a:p>
          <a:p>
            <a:endParaRPr lang="en-US" sz="2000" dirty="0"/>
          </a:p>
          <a:p>
            <a:endParaRPr lang="en-US" sz="2000" dirty="0"/>
          </a:p>
          <a:p>
            <a:endParaRPr lang="en-US" sz="2000" dirty="0"/>
          </a:p>
          <a:p>
            <a:endParaRPr lang="en-US" sz="2000" dirty="0"/>
          </a:p>
        </p:txBody>
      </p:sp>
      <p:sp>
        <p:nvSpPr>
          <p:cNvPr id="5" name="Slide Number Placeholder 4">
            <a:extLst>
              <a:ext uri="{FF2B5EF4-FFF2-40B4-BE49-F238E27FC236}">
                <a16:creationId xmlns:a16="http://schemas.microsoft.com/office/drawing/2014/main" id="{D121CB91-AAB8-1D4E-87F6-7CC58FC4FD0D}"/>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pic>
        <p:nvPicPr>
          <p:cNvPr id="9" name="Content Placeholder 8">
            <a:extLst>
              <a:ext uri="{FF2B5EF4-FFF2-40B4-BE49-F238E27FC236}">
                <a16:creationId xmlns:a16="http://schemas.microsoft.com/office/drawing/2014/main" id="{2742A9BD-7832-5344-803D-02C91FBF28CA}"/>
              </a:ext>
            </a:extLst>
          </p:cNvPr>
          <p:cNvPicPr>
            <a:picLocks noGrp="1" noChangeAspect="1"/>
          </p:cNvPicPr>
          <p:nvPr>
            <p:ph sz="half" idx="2"/>
          </p:nvPr>
        </p:nvPicPr>
        <p:blipFill>
          <a:blip r:embed="rId2"/>
          <a:stretch>
            <a:fillRect/>
          </a:stretch>
        </p:blipFill>
        <p:spPr>
          <a:xfrm>
            <a:off x="6781800" y="1970881"/>
            <a:ext cx="4216400" cy="4152900"/>
          </a:xfrm>
          <a:prstGeom prst="rect">
            <a:avLst/>
          </a:prstGeom>
        </p:spPr>
      </p:pic>
    </p:spTree>
    <p:extLst>
      <p:ext uri="{BB962C8B-B14F-4D97-AF65-F5344CB8AC3E}">
        <p14:creationId xmlns:p14="http://schemas.microsoft.com/office/powerpoint/2010/main" val="3423010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A8BE-71EE-ED46-92F3-14308525C58D}"/>
              </a:ext>
            </a:extLst>
          </p:cNvPr>
          <p:cNvSpPr>
            <a:spLocks noGrp="1"/>
          </p:cNvSpPr>
          <p:nvPr>
            <p:ph type="title"/>
          </p:nvPr>
        </p:nvSpPr>
        <p:spPr/>
        <p:txBody>
          <a:bodyPr/>
          <a:lstStyle/>
          <a:p>
            <a:r>
              <a:rPr lang="en-US" dirty="0"/>
              <a:t>MOX FCCI</a:t>
            </a:r>
          </a:p>
        </p:txBody>
      </p:sp>
      <p:sp>
        <p:nvSpPr>
          <p:cNvPr id="3" name="Content Placeholder 2">
            <a:extLst>
              <a:ext uri="{FF2B5EF4-FFF2-40B4-BE49-F238E27FC236}">
                <a16:creationId xmlns:a16="http://schemas.microsoft.com/office/drawing/2014/main" id="{5780C6AA-3F7C-6B42-A3C7-16F5392C52CF}"/>
              </a:ext>
            </a:extLst>
          </p:cNvPr>
          <p:cNvSpPr>
            <a:spLocks noGrp="1"/>
          </p:cNvSpPr>
          <p:nvPr>
            <p:ph sz="half" idx="1"/>
          </p:nvPr>
        </p:nvSpPr>
        <p:spPr/>
        <p:txBody>
          <a:bodyPr/>
          <a:lstStyle/>
          <a:p>
            <a:r>
              <a:rPr lang="en-US" sz="2200" dirty="0"/>
              <a:t>Under normal operation, stainless steel cladding forms a chrome oxide (Cr2O3) layer that acts to protect the cladding from corrosion </a:t>
            </a:r>
          </a:p>
          <a:p>
            <a:r>
              <a:rPr lang="en-US" sz="2200" dirty="0"/>
              <a:t>Cs is generally unreactive with stainless steel claddings, but reacts with the protective oxide layer to create Cs-chromates (Cs2CrO4 or Cs2Cr2O7) when excess oxygen is present</a:t>
            </a:r>
          </a:p>
          <a:p>
            <a:r>
              <a:rPr lang="en-US" sz="2200" dirty="0"/>
              <a:t>The decay of the protective oxide layer causes deeper penetration of the FCCI into the cladding</a:t>
            </a:r>
          </a:p>
          <a:p>
            <a:endParaRPr lang="en-US" sz="2200" dirty="0"/>
          </a:p>
        </p:txBody>
      </p:sp>
      <p:sp>
        <p:nvSpPr>
          <p:cNvPr id="4" name="Content Placeholder 3">
            <a:extLst>
              <a:ext uri="{FF2B5EF4-FFF2-40B4-BE49-F238E27FC236}">
                <a16:creationId xmlns:a16="http://schemas.microsoft.com/office/drawing/2014/main" id="{4F122219-D24D-C94F-B0C5-99956CB05B7F}"/>
              </a:ext>
            </a:extLst>
          </p:cNvPr>
          <p:cNvSpPr>
            <a:spLocks noGrp="1"/>
          </p:cNvSpPr>
          <p:nvPr>
            <p:ph sz="half" idx="2"/>
          </p:nvPr>
        </p:nvSpPr>
        <p:spPr>
          <a:xfrm>
            <a:off x="6197600" y="1968503"/>
            <a:ext cx="5700110" cy="4157663"/>
          </a:xfrm>
        </p:spPr>
        <p:txBody>
          <a:bodyPr/>
          <a:lstStyle/>
          <a:p>
            <a:r>
              <a:rPr lang="en-US" sz="2200" dirty="0"/>
              <a:t>Iodine is primarily bound to Cs in the form of </a:t>
            </a:r>
            <a:r>
              <a:rPr lang="en-US" sz="2200" dirty="0" err="1"/>
              <a:t>CsI</a:t>
            </a:r>
            <a:r>
              <a:rPr lang="en-US" sz="2200" dirty="0"/>
              <a:t>, and can lead to an enhancement in oxidation in </a:t>
            </a:r>
            <a:r>
              <a:rPr lang="en-US" sz="2200" dirty="0" err="1"/>
              <a:t>hyperstoichiometric</a:t>
            </a:r>
            <a:r>
              <a:rPr lang="en-US" sz="2200" dirty="0"/>
              <a:t> fuels</a:t>
            </a:r>
          </a:p>
          <a:p>
            <a:r>
              <a:rPr lang="en-US" sz="2200" dirty="0"/>
              <a:t>Tellurium is highly active when combined with Cs to create Cs2Te, which can dissolve cladding constituents in the presence of high oxygen potential</a:t>
            </a:r>
          </a:p>
          <a:p>
            <a:r>
              <a:rPr lang="en-US" sz="2200" dirty="0"/>
              <a:t>The O/M ratio of the fuel before and during irradiation are significant factors, and FCCI can potentially be limited by operating with a </a:t>
            </a:r>
            <a:r>
              <a:rPr lang="en-US" sz="2200" dirty="0" err="1"/>
              <a:t>hypostoichiometric</a:t>
            </a:r>
            <a:r>
              <a:rPr lang="en-US" sz="2200" dirty="0"/>
              <a:t> initial fuel composition</a:t>
            </a:r>
          </a:p>
          <a:p>
            <a:endParaRPr lang="en-US" sz="2200" dirty="0"/>
          </a:p>
          <a:p>
            <a:endParaRPr lang="en-US" sz="2200" dirty="0"/>
          </a:p>
        </p:txBody>
      </p:sp>
      <p:sp>
        <p:nvSpPr>
          <p:cNvPr id="5" name="Slide Number Placeholder 4">
            <a:extLst>
              <a:ext uri="{FF2B5EF4-FFF2-40B4-BE49-F238E27FC236}">
                <a16:creationId xmlns:a16="http://schemas.microsoft.com/office/drawing/2014/main" id="{11B1FEDF-B9D7-8D42-BB11-3522F97DDCC9}"/>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273127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1969-4403-8A42-98B4-FE0B32DD14D2}"/>
              </a:ext>
            </a:extLst>
          </p:cNvPr>
          <p:cNvSpPr>
            <a:spLocks noGrp="1"/>
          </p:cNvSpPr>
          <p:nvPr>
            <p:ph type="title"/>
          </p:nvPr>
        </p:nvSpPr>
        <p:spPr/>
        <p:txBody>
          <a:bodyPr/>
          <a:lstStyle/>
          <a:p>
            <a:r>
              <a:rPr lang="en-US" dirty="0"/>
              <a:t>MOX Summary</a:t>
            </a:r>
          </a:p>
        </p:txBody>
      </p:sp>
      <p:sp>
        <p:nvSpPr>
          <p:cNvPr id="3" name="Content Placeholder 2">
            <a:extLst>
              <a:ext uri="{FF2B5EF4-FFF2-40B4-BE49-F238E27FC236}">
                <a16:creationId xmlns:a16="http://schemas.microsoft.com/office/drawing/2014/main" id="{29C85F92-BE47-B44D-ADDD-589941230655}"/>
              </a:ext>
            </a:extLst>
          </p:cNvPr>
          <p:cNvSpPr>
            <a:spLocks noGrp="1"/>
          </p:cNvSpPr>
          <p:nvPr>
            <p:ph sz="half" idx="1"/>
          </p:nvPr>
        </p:nvSpPr>
        <p:spPr>
          <a:xfrm>
            <a:off x="609600" y="1968503"/>
            <a:ext cx="10972800" cy="4157663"/>
          </a:xfrm>
        </p:spPr>
        <p:txBody>
          <a:bodyPr/>
          <a:lstStyle/>
          <a:p>
            <a:r>
              <a:rPr lang="en-US" sz="2800" dirty="0"/>
              <a:t>Phenomena of interest: Pu redistribution, Pu agglomerates, fission product chemistries, JOG formation, and FCCI</a:t>
            </a:r>
          </a:p>
          <a:p>
            <a:r>
              <a:rPr lang="en-US" sz="2800" dirty="0"/>
              <a:t>O/M ratio is one of the most significant factors in determining the nature of actinide redistribution, fission product precipitate chemistries, and FCCI formation</a:t>
            </a:r>
          </a:p>
          <a:p>
            <a:r>
              <a:rPr lang="en-US" sz="2800" dirty="0"/>
              <a:t>The effects of fission product precipitates and Pu agglomerates on fuel thermal behavior is highly localized with little discernible influence on the overall fuel burnup behavior</a:t>
            </a:r>
          </a:p>
          <a:p>
            <a:endParaRPr lang="en-US" sz="2800" dirty="0"/>
          </a:p>
        </p:txBody>
      </p:sp>
      <p:sp>
        <p:nvSpPr>
          <p:cNvPr id="5" name="Slide Number Placeholder 4">
            <a:extLst>
              <a:ext uri="{FF2B5EF4-FFF2-40B4-BE49-F238E27FC236}">
                <a16:creationId xmlns:a16="http://schemas.microsoft.com/office/drawing/2014/main" id="{2D2F797F-F6CD-934E-87DD-23006FE5CEA2}"/>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Tree>
    <p:extLst>
      <p:ext uri="{BB962C8B-B14F-4D97-AF65-F5344CB8AC3E}">
        <p14:creationId xmlns:p14="http://schemas.microsoft.com/office/powerpoint/2010/main" val="3614050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Sodium coolant</a:t>
            </a:r>
          </a:p>
        </p:txBody>
      </p:sp>
      <p:sp>
        <p:nvSpPr>
          <p:cNvPr id="3" name="Slide Number Placeholder 2">
            <a:extLst>
              <a:ext uri="{FF2B5EF4-FFF2-40B4-BE49-F238E27FC236}">
                <a16:creationId xmlns:a16="http://schemas.microsoft.com/office/drawing/2014/main" id="{8C13F456-584A-824C-B8DE-78755B7103C2}"/>
              </a:ext>
            </a:extLst>
          </p:cNvPr>
          <p:cNvSpPr>
            <a:spLocks noGrp="1"/>
          </p:cNvSpPr>
          <p:nvPr>
            <p:ph type="sldNum" sz="quarter" idx="12"/>
          </p:nvPr>
        </p:nvSpPr>
        <p:spPr/>
        <p:txBody>
          <a:bodyPr/>
          <a:lstStyle/>
          <a:p>
            <a:pPr>
              <a:defRPr/>
            </a:pPr>
            <a:fld id="{0DA6BD0F-ABBC-C14D-BC96-77BE126A748B}" type="slidenum">
              <a:rPr lang="en-US" smtClean="0"/>
              <a:pPr>
                <a:defRPr/>
              </a:pPr>
              <a:t>26</a:t>
            </a:fld>
            <a:endParaRPr lang="en-US"/>
          </a:p>
        </p:txBody>
      </p:sp>
    </p:spTree>
    <p:extLst>
      <p:ext uri="{BB962C8B-B14F-4D97-AF65-F5344CB8AC3E}">
        <p14:creationId xmlns:p14="http://schemas.microsoft.com/office/powerpoint/2010/main" val="3558648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CBA7-244E-2742-8A82-38A7C55165D4}"/>
              </a:ext>
            </a:extLst>
          </p:cNvPr>
          <p:cNvSpPr>
            <a:spLocks noGrp="1"/>
          </p:cNvSpPr>
          <p:nvPr>
            <p:ph type="title"/>
          </p:nvPr>
        </p:nvSpPr>
        <p:spPr/>
        <p:txBody>
          <a:bodyPr/>
          <a:lstStyle/>
          <a:p>
            <a:r>
              <a:rPr lang="en-US" dirty="0"/>
              <a:t>Liquid Metal Coolants</a:t>
            </a:r>
          </a:p>
        </p:txBody>
      </p:sp>
      <p:sp>
        <p:nvSpPr>
          <p:cNvPr id="3" name="Content Placeholder 2">
            <a:extLst>
              <a:ext uri="{FF2B5EF4-FFF2-40B4-BE49-F238E27FC236}">
                <a16:creationId xmlns:a16="http://schemas.microsoft.com/office/drawing/2014/main" id="{95EC59BB-8940-7141-A266-5E5ECEA7CA03}"/>
              </a:ext>
            </a:extLst>
          </p:cNvPr>
          <p:cNvSpPr>
            <a:spLocks noGrp="1"/>
          </p:cNvSpPr>
          <p:nvPr>
            <p:ph sz="half" idx="1"/>
          </p:nvPr>
        </p:nvSpPr>
        <p:spPr>
          <a:xfrm>
            <a:off x="609600" y="1968504"/>
            <a:ext cx="10612582" cy="1787424"/>
          </a:xfrm>
        </p:spPr>
        <p:txBody>
          <a:bodyPr/>
          <a:lstStyle/>
          <a:p>
            <a:r>
              <a:rPr lang="en-US" sz="2200" dirty="0"/>
              <a:t>Liquid metals (LM), such as sodium (Na), lead (Pb), and lead–bismuth (Pb–Bi) eutectic, are considered as potential coolants for the fast spectrum nuclear reactors of the next generation</a:t>
            </a:r>
          </a:p>
          <a:p>
            <a:endParaRPr lang="en-US" sz="2200" dirty="0"/>
          </a:p>
          <a:p>
            <a:endParaRPr lang="en-US" sz="2200" dirty="0"/>
          </a:p>
        </p:txBody>
      </p:sp>
      <p:pic>
        <p:nvPicPr>
          <p:cNvPr id="6" name="Content Placeholder 5">
            <a:extLst>
              <a:ext uri="{FF2B5EF4-FFF2-40B4-BE49-F238E27FC236}">
                <a16:creationId xmlns:a16="http://schemas.microsoft.com/office/drawing/2014/main" id="{CCF40845-2C40-7D4B-8C00-AAB2855E17D6}"/>
              </a:ext>
            </a:extLst>
          </p:cNvPr>
          <p:cNvPicPr>
            <a:picLocks noGrp="1" noChangeAspect="1"/>
          </p:cNvPicPr>
          <p:nvPr>
            <p:ph sz="half" idx="2"/>
          </p:nvPr>
        </p:nvPicPr>
        <p:blipFill>
          <a:blip r:embed="rId2"/>
          <a:stretch>
            <a:fillRect/>
          </a:stretch>
        </p:blipFill>
        <p:spPr>
          <a:xfrm>
            <a:off x="1578097" y="3394282"/>
            <a:ext cx="8483927" cy="2816143"/>
          </a:xfrm>
          <a:prstGeom prst="rect">
            <a:avLst/>
          </a:prstGeom>
        </p:spPr>
      </p:pic>
      <p:sp>
        <p:nvSpPr>
          <p:cNvPr id="5" name="Slide Number Placeholder 4">
            <a:extLst>
              <a:ext uri="{FF2B5EF4-FFF2-40B4-BE49-F238E27FC236}">
                <a16:creationId xmlns:a16="http://schemas.microsoft.com/office/drawing/2014/main" id="{7A87E258-6803-BB49-9CDB-AAB54D249ACA}"/>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Tree>
    <p:extLst>
      <p:ext uri="{BB962C8B-B14F-4D97-AF65-F5344CB8AC3E}">
        <p14:creationId xmlns:p14="http://schemas.microsoft.com/office/powerpoint/2010/main" val="3743628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683C-027F-DA43-9916-565005F8CD91}"/>
              </a:ext>
            </a:extLst>
          </p:cNvPr>
          <p:cNvSpPr>
            <a:spLocks noGrp="1"/>
          </p:cNvSpPr>
          <p:nvPr>
            <p:ph type="title"/>
          </p:nvPr>
        </p:nvSpPr>
        <p:spPr/>
        <p:txBody>
          <a:bodyPr/>
          <a:lstStyle/>
          <a:p>
            <a:r>
              <a:rPr lang="en-US" dirty="0"/>
              <a:t>Sodium</a:t>
            </a:r>
          </a:p>
        </p:txBody>
      </p:sp>
      <p:sp>
        <p:nvSpPr>
          <p:cNvPr id="3" name="Content Placeholder 2">
            <a:extLst>
              <a:ext uri="{FF2B5EF4-FFF2-40B4-BE49-F238E27FC236}">
                <a16:creationId xmlns:a16="http://schemas.microsoft.com/office/drawing/2014/main" id="{A9D49355-732C-AF48-88D0-DADBF4CD9B08}"/>
              </a:ext>
            </a:extLst>
          </p:cNvPr>
          <p:cNvSpPr>
            <a:spLocks noGrp="1"/>
          </p:cNvSpPr>
          <p:nvPr>
            <p:ph sz="half" idx="1"/>
          </p:nvPr>
        </p:nvSpPr>
        <p:spPr/>
        <p:txBody>
          <a:bodyPr/>
          <a:lstStyle/>
          <a:p>
            <a:r>
              <a:rPr lang="en-US" sz="2200" dirty="0"/>
              <a:t>Sodium is a solid at room temperature, and the melting and boiling temperatures are 97.82 and 881.4C, respectively. </a:t>
            </a:r>
          </a:p>
          <a:p>
            <a:r>
              <a:rPr lang="en-US" sz="2200" dirty="0"/>
              <a:t>Therefore, sodium is in the liquid phase at FR operating temperatures without pressurization</a:t>
            </a:r>
          </a:p>
          <a:p>
            <a:r>
              <a:rPr lang="en-US" sz="2200" dirty="0"/>
              <a:t>For this reason, it is not necessary to adopt the proof-pressure design employed in light water reactors for sodium-cooled FRs</a:t>
            </a:r>
          </a:p>
          <a:p>
            <a:endParaRPr lang="en-US" sz="2200" dirty="0"/>
          </a:p>
        </p:txBody>
      </p:sp>
      <p:sp>
        <p:nvSpPr>
          <p:cNvPr id="4" name="Content Placeholder 3">
            <a:extLst>
              <a:ext uri="{FF2B5EF4-FFF2-40B4-BE49-F238E27FC236}">
                <a16:creationId xmlns:a16="http://schemas.microsoft.com/office/drawing/2014/main" id="{AC6C5F63-5F3D-AA49-9F2B-E1CC8ABC2C66}"/>
              </a:ext>
            </a:extLst>
          </p:cNvPr>
          <p:cNvSpPr>
            <a:spLocks noGrp="1"/>
          </p:cNvSpPr>
          <p:nvPr>
            <p:ph sz="half" idx="2"/>
          </p:nvPr>
        </p:nvSpPr>
        <p:spPr/>
        <p:txBody>
          <a:bodyPr/>
          <a:lstStyle/>
          <a:p>
            <a:r>
              <a:rPr lang="en-US" sz="2200" dirty="0"/>
              <a:t>Due to high thermal conductivity and specific heat, sodium can transfer the heat of the reactor core to the power generation system efficiently</a:t>
            </a:r>
          </a:p>
          <a:p>
            <a:r>
              <a:rPr lang="en-US" sz="2200" dirty="0"/>
              <a:t>Na has insignificant neutron moderation, making it suitable for the coolant for the FBR</a:t>
            </a:r>
          </a:p>
          <a:p>
            <a:r>
              <a:rPr lang="en-US" sz="2200" dirty="0"/>
              <a:t>The weakness of sodium as a coolant is its reactivity with oxygen and/or water</a:t>
            </a:r>
          </a:p>
          <a:p>
            <a:endParaRPr lang="en-US" sz="2200" dirty="0"/>
          </a:p>
        </p:txBody>
      </p:sp>
      <p:sp>
        <p:nvSpPr>
          <p:cNvPr id="5" name="Slide Number Placeholder 4">
            <a:extLst>
              <a:ext uri="{FF2B5EF4-FFF2-40B4-BE49-F238E27FC236}">
                <a16:creationId xmlns:a16="http://schemas.microsoft.com/office/drawing/2014/main" id="{3679DB4B-55B2-6D43-8474-A44525DE08D1}"/>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dirty="0"/>
          </a:p>
        </p:txBody>
      </p:sp>
    </p:spTree>
    <p:extLst>
      <p:ext uri="{BB962C8B-B14F-4D97-AF65-F5344CB8AC3E}">
        <p14:creationId xmlns:p14="http://schemas.microsoft.com/office/powerpoint/2010/main" val="2056651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9D82E-EBE3-EB46-AD8E-A3DC923B5B95}"/>
              </a:ext>
            </a:extLst>
          </p:cNvPr>
          <p:cNvSpPr>
            <a:spLocks noGrp="1"/>
          </p:cNvSpPr>
          <p:nvPr>
            <p:ph type="title"/>
          </p:nvPr>
        </p:nvSpPr>
        <p:spPr/>
        <p:txBody>
          <a:bodyPr/>
          <a:lstStyle/>
          <a:p>
            <a:r>
              <a:rPr lang="en-US" dirty="0"/>
              <a:t>Structural Material Selection for Na</a:t>
            </a:r>
          </a:p>
        </p:txBody>
      </p:sp>
      <p:sp>
        <p:nvSpPr>
          <p:cNvPr id="3" name="Content Placeholder 2">
            <a:extLst>
              <a:ext uri="{FF2B5EF4-FFF2-40B4-BE49-F238E27FC236}">
                <a16:creationId xmlns:a16="http://schemas.microsoft.com/office/drawing/2014/main" id="{50F026EB-A1A5-4544-8249-55E7796EC8E9}"/>
              </a:ext>
            </a:extLst>
          </p:cNvPr>
          <p:cNvSpPr>
            <a:spLocks noGrp="1"/>
          </p:cNvSpPr>
          <p:nvPr>
            <p:ph sz="half" idx="1"/>
          </p:nvPr>
        </p:nvSpPr>
        <p:spPr/>
        <p:txBody>
          <a:bodyPr/>
          <a:lstStyle/>
          <a:p>
            <a:r>
              <a:rPr lang="en-US" sz="2200" dirty="0"/>
              <a:t>It is necessary to take the environment into consideration by estimating the mechanical properties and thermal characteristics</a:t>
            </a:r>
          </a:p>
          <a:p>
            <a:r>
              <a:rPr lang="en-US" sz="2200" dirty="0"/>
              <a:t>Environments specific to the SFR components include: (a) contact with the coolant, (b) high temperature at which the creep effects must be taken into account, and (c) neutron irradiation</a:t>
            </a:r>
          </a:p>
          <a:p>
            <a:endParaRPr lang="en-US" sz="2200" dirty="0"/>
          </a:p>
          <a:p>
            <a:endParaRPr lang="en-US" sz="2200" dirty="0"/>
          </a:p>
        </p:txBody>
      </p:sp>
      <p:sp>
        <p:nvSpPr>
          <p:cNvPr id="4" name="Content Placeholder 3">
            <a:extLst>
              <a:ext uri="{FF2B5EF4-FFF2-40B4-BE49-F238E27FC236}">
                <a16:creationId xmlns:a16="http://schemas.microsoft.com/office/drawing/2014/main" id="{C3218D9D-46F1-CD4C-9C78-E1769806AE9B}"/>
              </a:ext>
            </a:extLst>
          </p:cNvPr>
          <p:cNvSpPr>
            <a:spLocks noGrp="1"/>
          </p:cNvSpPr>
          <p:nvPr>
            <p:ph sz="half" idx="2"/>
          </p:nvPr>
        </p:nvSpPr>
        <p:spPr/>
        <p:txBody>
          <a:bodyPr/>
          <a:lstStyle/>
          <a:p>
            <a:r>
              <a:rPr lang="en-US" sz="2200" dirty="0"/>
              <a:t>The dissolution of elements contained in the material, such as iron, chromium, and nickel, in sodium and the reverse phenomenon (deposition) occur on the material surface due to the difference in chemical potential</a:t>
            </a:r>
          </a:p>
          <a:p>
            <a:r>
              <a:rPr lang="en-US" sz="2200" dirty="0"/>
              <a:t>The behavior is fundamentally controlled by the solubility of the material elements in sodium and by the diffusion rate of the materials</a:t>
            </a:r>
          </a:p>
          <a:p>
            <a:endParaRPr lang="en-US" sz="2200" dirty="0"/>
          </a:p>
        </p:txBody>
      </p:sp>
      <p:sp>
        <p:nvSpPr>
          <p:cNvPr id="5" name="Slide Number Placeholder 4">
            <a:extLst>
              <a:ext uri="{FF2B5EF4-FFF2-40B4-BE49-F238E27FC236}">
                <a16:creationId xmlns:a16="http://schemas.microsoft.com/office/drawing/2014/main" id="{41C45C84-E3B6-9A43-B72E-AF4C9B8640F1}"/>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spTree>
    <p:extLst>
      <p:ext uri="{BB962C8B-B14F-4D97-AF65-F5344CB8AC3E}">
        <p14:creationId xmlns:p14="http://schemas.microsoft.com/office/powerpoint/2010/main" val="3299280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Mixed oxide fuel</a:t>
            </a:r>
          </a:p>
        </p:txBody>
      </p:sp>
      <p:sp>
        <p:nvSpPr>
          <p:cNvPr id="3" name="Slide Number Placeholder 2">
            <a:extLst>
              <a:ext uri="{FF2B5EF4-FFF2-40B4-BE49-F238E27FC236}">
                <a16:creationId xmlns:a16="http://schemas.microsoft.com/office/drawing/2014/main" id="{5B3532C3-93BE-7043-BD18-1B055D494CE7}"/>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99015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88CFF-EC63-A146-AB80-0ED5E1A96244}"/>
              </a:ext>
            </a:extLst>
          </p:cNvPr>
          <p:cNvSpPr>
            <a:spLocks noGrp="1"/>
          </p:cNvSpPr>
          <p:nvPr>
            <p:ph type="title"/>
          </p:nvPr>
        </p:nvSpPr>
        <p:spPr/>
        <p:txBody>
          <a:bodyPr/>
          <a:lstStyle/>
          <a:p>
            <a:r>
              <a:rPr lang="en-US" dirty="0"/>
              <a:t>Solubilities and </a:t>
            </a:r>
            <a:r>
              <a:rPr lang="en-US" dirty="0" err="1"/>
              <a:t>Compatability</a:t>
            </a:r>
            <a:endParaRPr lang="en-US" dirty="0"/>
          </a:p>
        </p:txBody>
      </p:sp>
      <p:sp>
        <p:nvSpPr>
          <p:cNvPr id="3" name="Content Placeholder 2">
            <a:extLst>
              <a:ext uri="{FF2B5EF4-FFF2-40B4-BE49-F238E27FC236}">
                <a16:creationId xmlns:a16="http://schemas.microsoft.com/office/drawing/2014/main" id="{BF87F994-5F5B-E546-8403-7D3AEC1A16D0}"/>
              </a:ext>
            </a:extLst>
          </p:cNvPr>
          <p:cNvSpPr>
            <a:spLocks noGrp="1"/>
          </p:cNvSpPr>
          <p:nvPr>
            <p:ph sz="half" idx="1"/>
          </p:nvPr>
        </p:nvSpPr>
        <p:spPr>
          <a:xfrm>
            <a:off x="609600" y="1968503"/>
            <a:ext cx="3404260" cy="4157663"/>
          </a:xfrm>
        </p:spPr>
        <p:txBody>
          <a:bodyPr/>
          <a:lstStyle/>
          <a:p>
            <a:r>
              <a:rPr lang="en-US" sz="2200" dirty="0"/>
              <a:t>Among the elements in austenitic stainless steel, the solubility of nickel is greatest</a:t>
            </a:r>
          </a:p>
          <a:p>
            <a:r>
              <a:rPr lang="en-US" sz="2200" dirty="0"/>
              <a:t>Therefore, the phase transformation of austenite to ferrite through nickel dissolution is observed on the surface in long-term immersion in sodium</a:t>
            </a:r>
          </a:p>
          <a:p>
            <a:endParaRPr lang="en-US" sz="2200" dirty="0"/>
          </a:p>
        </p:txBody>
      </p:sp>
      <p:pic>
        <p:nvPicPr>
          <p:cNvPr id="6" name="Content Placeholder 5">
            <a:extLst>
              <a:ext uri="{FF2B5EF4-FFF2-40B4-BE49-F238E27FC236}">
                <a16:creationId xmlns:a16="http://schemas.microsoft.com/office/drawing/2014/main" id="{1326BE5E-CC79-0543-A39C-6AA515D5B408}"/>
              </a:ext>
            </a:extLst>
          </p:cNvPr>
          <p:cNvPicPr>
            <a:picLocks noGrp="1" noChangeAspect="1"/>
          </p:cNvPicPr>
          <p:nvPr>
            <p:ph sz="half" idx="2"/>
          </p:nvPr>
        </p:nvPicPr>
        <p:blipFill>
          <a:blip r:embed="rId2"/>
          <a:stretch>
            <a:fillRect/>
          </a:stretch>
        </p:blipFill>
        <p:spPr>
          <a:xfrm>
            <a:off x="4196904" y="1968500"/>
            <a:ext cx="2905101" cy="4157663"/>
          </a:xfrm>
          <a:prstGeom prst="rect">
            <a:avLst/>
          </a:prstGeom>
        </p:spPr>
      </p:pic>
      <p:sp>
        <p:nvSpPr>
          <p:cNvPr id="5" name="Slide Number Placeholder 4">
            <a:extLst>
              <a:ext uri="{FF2B5EF4-FFF2-40B4-BE49-F238E27FC236}">
                <a16:creationId xmlns:a16="http://schemas.microsoft.com/office/drawing/2014/main" id="{2150DFF3-725D-FF42-9E9F-6855DA25E60A}"/>
              </a:ext>
            </a:extLst>
          </p:cNvPr>
          <p:cNvSpPr>
            <a:spLocks noGrp="1"/>
          </p:cNvSpPr>
          <p:nvPr>
            <p:ph type="sldNum" sz="quarter" idx="12"/>
          </p:nvPr>
        </p:nvSpPr>
        <p:spPr/>
        <p:txBody>
          <a:bodyPr/>
          <a:lstStyle/>
          <a:p>
            <a:pPr>
              <a:defRPr/>
            </a:pPr>
            <a:fld id="{EC35E9FC-F6D5-0349-BBED-EA7D7A9BC49B}" type="slidenum">
              <a:rPr lang="en-US" smtClean="0"/>
              <a:pPr>
                <a:defRPr/>
              </a:pPr>
              <a:t>30</a:t>
            </a:fld>
            <a:endParaRPr lang="en-US"/>
          </a:p>
        </p:txBody>
      </p:sp>
      <p:pic>
        <p:nvPicPr>
          <p:cNvPr id="7" name="Picture 6">
            <a:extLst>
              <a:ext uri="{FF2B5EF4-FFF2-40B4-BE49-F238E27FC236}">
                <a16:creationId xmlns:a16="http://schemas.microsoft.com/office/drawing/2014/main" id="{30198D36-00DF-0C4E-AF33-7FB3661A388D}"/>
              </a:ext>
            </a:extLst>
          </p:cNvPr>
          <p:cNvPicPr>
            <a:picLocks noChangeAspect="1"/>
          </p:cNvPicPr>
          <p:nvPr/>
        </p:nvPicPr>
        <p:blipFill>
          <a:blip r:embed="rId3"/>
          <a:stretch>
            <a:fillRect/>
          </a:stretch>
        </p:blipFill>
        <p:spPr>
          <a:xfrm>
            <a:off x="7285049" y="2323882"/>
            <a:ext cx="4827371" cy="3446897"/>
          </a:xfrm>
          <a:prstGeom prst="rect">
            <a:avLst/>
          </a:prstGeom>
        </p:spPr>
      </p:pic>
    </p:spTree>
    <p:extLst>
      <p:ext uri="{BB962C8B-B14F-4D97-AF65-F5344CB8AC3E}">
        <p14:creationId xmlns:p14="http://schemas.microsoft.com/office/powerpoint/2010/main" val="3913003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9CB4C-5A5A-CB47-8454-49985BAA9E47}"/>
              </a:ext>
            </a:extLst>
          </p:cNvPr>
          <p:cNvSpPr>
            <a:spLocks noGrp="1"/>
          </p:cNvSpPr>
          <p:nvPr>
            <p:ph type="title"/>
          </p:nvPr>
        </p:nvSpPr>
        <p:spPr/>
        <p:txBody>
          <a:bodyPr/>
          <a:lstStyle/>
          <a:p>
            <a:r>
              <a:rPr lang="en-US" dirty="0"/>
              <a:t>Sodium Corrosion</a:t>
            </a:r>
          </a:p>
        </p:txBody>
      </p:sp>
      <p:sp>
        <p:nvSpPr>
          <p:cNvPr id="3" name="Content Placeholder 2">
            <a:extLst>
              <a:ext uri="{FF2B5EF4-FFF2-40B4-BE49-F238E27FC236}">
                <a16:creationId xmlns:a16="http://schemas.microsoft.com/office/drawing/2014/main" id="{C3286D14-8D08-2346-AB86-32FE6E6E3F3D}"/>
              </a:ext>
            </a:extLst>
          </p:cNvPr>
          <p:cNvSpPr>
            <a:spLocks noGrp="1"/>
          </p:cNvSpPr>
          <p:nvPr>
            <p:ph sz="half" idx="1"/>
          </p:nvPr>
        </p:nvSpPr>
        <p:spPr/>
        <p:txBody>
          <a:bodyPr/>
          <a:lstStyle/>
          <a:p>
            <a:r>
              <a:rPr lang="en-US" sz="2200" dirty="0"/>
              <a:t>There are two known mechanisms of sodium corrosion</a:t>
            </a:r>
          </a:p>
          <a:p>
            <a:pPr lvl="1"/>
            <a:r>
              <a:rPr lang="en-US" sz="2200" dirty="0"/>
              <a:t>Type I: corrosion produced by the dissolution of alloy elements to sodium</a:t>
            </a:r>
          </a:p>
          <a:p>
            <a:pPr lvl="1"/>
            <a:r>
              <a:rPr lang="en-US" sz="2200" dirty="0"/>
              <a:t>Type II: corrosion produced through chemical reaction with the impurities in sodium</a:t>
            </a:r>
          </a:p>
          <a:p>
            <a:r>
              <a:rPr lang="en-US" sz="2200" dirty="0"/>
              <a:t>Type I corrosion corrosion is dependent on the solubility in sodium of the elemental composition in the material, temperature, and the rate of solution</a:t>
            </a:r>
          </a:p>
          <a:p>
            <a:endParaRPr lang="en-US" sz="2200" dirty="0"/>
          </a:p>
          <a:p>
            <a:endParaRPr lang="en-US" sz="2200" dirty="0"/>
          </a:p>
        </p:txBody>
      </p:sp>
      <p:sp>
        <p:nvSpPr>
          <p:cNvPr id="4" name="Content Placeholder 3">
            <a:extLst>
              <a:ext uri="{FF2B5EF4-FFF2-40B4-BE49-F238E27FC236}">
                <a16:creationId xmlns:a16="http://schemas.microsoft.com/office/drawing/2014/main" id="{B3E49A3A-C4B0-A240-8C8A-C67BBBF5AEA9}"/>
              </a:ext>
            </a:extLst>
          </p:cNvPr>
          <p:cNvSpPr>
            <a:spLocks noGrp="1"/>
          </p:cNvSpPr>
          <p:nvPr>
            <p:ph sz="half" idx="2"/>
          </p:nvPr>
        </p:nvSpPr>
        <p:spPr/>
        <p:txBody>
          <a:bodyPr/>
          <a:lstStyle/>
          <a:p>
            <a:endParaRPr lang="en-US" sz="2200" dirty="0"/>
          </a:p>
          <a:p>
            <a:endParaRPr lang="en-US" sz="2200" dirty="0"/>
          </a:p>
        </p:txBody>
      </p:sp>
      <p:sp>
        <p:nvSpPr>
          <p:cNvPr id="5" name="Slide Number Placeholder 4">
            <a:extLst>
              <a:ext uri="{FF2B5EF4-FFF2-40B4-BE49-F238E27FC236}">
                <a16:creationId xmlns:a16="http://schemas.microsoft.com/office/drawing/2014/main" id="{69902977-34CC-F747-A484-C883180BCC55}"/>
              </a:ext>
            </a:extLst>
          </p:cNvPr>
          <p:cNvSpPr>
            <a:spLocks noGrp="1"/>
          </p:cNvSpPr>
          <p:nvPr>
            <p:ph type="sldNum" sz="quarter" idx="12"/>
          </p:nvPr>
        </p:nvSpPr>
        <p:spPr/>
        <p:txBody>
          <a:bodyPr/>
          <a:lstStyle/>
          <a:p>
            <a:pPr>
              <a:defRPr/>
            </a:pPr>
            <a:fld id="{EC35E9FC-F6D5-0349-BBED-EA7D7A9BC49B}" type="slidenum">
              <a:rPr lang="en-US" smtClean="0"/>
              <a:pPr>
                <a:defRPr/>
              </a:pPr>
              <a:t>31</a:t>
            </a:fld>
            <a:endParaRPr lang="en-US"/>
          </a:p>
        </p:txBody>
      </p:sp>
      <p:pic>
        <p:nvPicPr>
          <p:cNvPr id="6" name="Picture 5">
            <a:extLst>
              <a:ext uri="{FF2B5EF4-FFF2-40B4-BE49-F238E27FC236}">
                <a16:creationId xmlns:a16="http://schemas.microsoft.com/office/drawing/2014/main" id="{FB4787C2-FB8B-9F43-9E26-D38BB5FED042}"/>
              </a:ext>
            </a:extLst>
          </p:cNvPr>
          <p:cNvPicPr>
            <a:picLocks noChangeAspect="1"/>
          </p:cNvPicPr>
          <p:nvPr/>
        </p:nvPicPr>
        <p:blipFill>
          <a:blip r:embed="rId2"/>
          <a:stretch>
            <a:fillRect/>
          </a:stretch>
        </p:blipFill>
        <p:spPr>
          <a:xfrm>
            <a:off x="6687539" y="2080942"/>
            <a:ext cx="3905251" cy="4045224"/>
          </a:xfrm>
          <a:prstGeom prst="rect">
            <a:avLst/>
          </a:prstGeom>
        </p:spPr>
      </p:pic>
    </p:spTree>
    <p:extLst>
      <p:ext uri="{BB962C8B-B14F-4D97-AF65-F5344CB8AC3E}">
        <p14:creationId xmlns:p14="http://schemas.microsoft.com/office/powerpoint/2010/main" val="1037336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D35ED-0734-1840-B41F-ECA065D791AD}"/>
              </a:ext>
            </a:extLst>
          </p:cNvPr>
          <p:cNvSpPr>
            <a:spLocks noGrp="1"/>
          </p:cNvSpPr>
          <p:nvPr>
            <p:ph type="title"/>
          </p:nvPr>
        </p:nvSpPr>
        <p:spPr/>
        <p:txBody>
          <a:bodyPr/>
          <a:lstStyle/>
          <a:p>
            <a:r>
              <a:rPr lang="en-US" dirty="0"/>
              <a:t>Sodium Corrosion</a:t>
            </a:r>
          </a:p>
        </p:txBody>
      </p:sp>
      <p:sp>
        <p:nvSpPr>
          <p:cNvPr id="3" name="Content Placeholder 2">
            <a:extLst>
              <a:ext uri="{FF2B5EF4-FFF2-40B4-BE49-F238E27FC236}">
                <a16:creationId xmlns:a16="http://schemas.microsoft.com/office/drawing/2014/main" id="{69DECCCB-22FB-3541-966C-6321257DB30D}"/>
              </a:ext>
            </a:extLst>
          </p:cNvPr>
          <p:cNvSpPr>
            <a:spLocks noGrp="1"/>
          </p:cNvSpPr>
          <p:nvPr>
            <p:ph sz="half" idx="1"/>
          </p:nvPr>
        </p:nvSpPr>
        <p:spPr/>
        <p:txBody>
          <a:bodyPr/>
          <a:lstStyle/>
          <a:p>
            <a:r>
              <a:rPr lang="en-US" sz="2200" dirty="0"/>
              <a:t>The solubility of each of the primary components of stainless steel in sodium at 550 C is less than a few parts per million</a:t>
            </a:r>
          </a:p>
          <a:p>
            <a:r>
              <a:rPr lang="en-US" sz="2200" dirty="0"/>
              <a:t>This means that the nominal compatibility of the steels with sodium is excellent</a:t>
            </a:r>
          </a:p>
          <a:p>
            <a:r>
              <a:rPr lang="en-US" sz="2200" dirty="0"/>
              <a:t>In the isothermal sodium condition, the corrosion of the steels stops when the dissolved elements reach saturation concentration at the temperature of sodium</a:t>
            </a:r>
          </a:p>
          <a:p>
            <a:endParaRPr lang="en-US" sz="2200" dirty="0"/>
          </a:p>
        </p:txBody>
      </p:sp>
      <p:sp>
        <p:nvSpPr>
          <p:cNvPr id="4" name="Content Placeholder 3">
            <a:extLst>
              <a:ext uri="{FF2B5EF4-FFF2-40B4-BE49-F238E27FC236}">
                <a16:creationId xmlns:a16="http://schemas.microsoft.com/office/drawing/2014/main" id="{961136F3-0B47-F744-819E-958D5AAB0D19}"/>
              </a:ext>
            </a:extLst>
          </p:cNvPr>
          <p:cNvSpPr>
            <a:spLocks noGrp="1"/>
          </p:cNvSpPr>
          <p:nvPr>
            <p:ph sz="half" idx="2"/>
          </p:nvPr>
        </p:nvSpPr>
        <p:spPr/>
        <p:txBody>
          <a:bodyPr/>
          <a:lstStyle/>
          <a:p>
            <a:r>
              <a:rPr lang="en-US" sz="2200" dirty="0"/>
              <a:t>This corrosion behavior called thermal gradient mass transfer under non-isothermal conditions</a:t>
            </a:r>
          </a:p>
          <a:p>
            <a:r>
              <a:rPr lang="en-US" sz="2200" dirty="0"/>
              <a:t>In the cooling system, the elements in the materials in the high-temperature section dissolve as a result of the temperature dependency of the solubility of the elements in sodium, and the dissolved elements are deposited on the steel surface in the low-temperature section by the same mechanism</a:t>
            </a:r>
          </a:p>
          <a:p>
            <a:endParaRPr lang="en-US" sz="2200" dirty="0"/>
          </a:p>
        </p:txBody>
      </p:sp>
      <p:sp>
        <p:nvSpPr>
          <p:cNvPr id="5" name="Slide Number Placeholder 4">
            <a:extLst>
              <a:ext uri="{FF2B5EF4-FFF2-40B4-BE49-F238E27FC236}">
                <a16:creationId xmlns:a16="http://schemas.microsoft.com/office/drawing/2014/main" id="{7E41FE5B-9644-FD49-91E1-D131D7962446}"/>
              </a:ext>
            </a:extLst>
          </p:cNvPr>
          <p:cNvSpPr>
            <a:spLocks noGrp="1"/>
          </p:cNvSpPr>
          <p:nvPr>
            <p:ph type="sldNum" sz="quarter" idx="12"/>
          </p:nvPr>
        </p:nvSpPr>
        <p:spPr/>
        <p:txBody>
          <a:bodyPr/>
          <a:lstStyle/>
          <a:p>
            <a:pPr>
              <a:defRPr/>
            </a:pPr>
            <a:fld id="{EC35E9FC-F6D5-0349-BBED-EA7D7A9BC49B}" type="slidenum">
              <a:rPr lang="en-US" smtClean="0"/>
              <a:pPr>
                <a:defRPr/>
              </a:pPr>
              <a:t>32</a:t>
            </a:fld>
            <a:endParaRPr lang="en-US"/>
          </a:p>
        </p:txBody>
      </p:sp>
    </p:spTree>
    <p:extLst>
      <p:ext uri="{BB962C8B-B14F-4D97-AF65-F5344CB8AC3E}">
        <p14:creationId xmlns:p14="http://schemas.microsoft.com/office/powerpoint/2010/main" val="2621573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9FF4A-F700-724B-B9DD-F6AC20A0CE07}"/>
              </a:ext>
            </a:extLst>
          </p:cNvPr>
          <p:cNvSpPr>
            <a:spLocks noGrp="1"/>
          </p:cNvSpPr>
          <p:nvPr>
            <p:ph type="title"/>
          </p:nvPr>
        </p:nvSpPr>
        <p:spPr/>
        <p:txBody>
          <a:bodyPr/>
          <a:lstStyle/>
          <a:p>
            <a:r>
              <a:rPr lang="en-US" dirty="0"/>
              <a:t>Sodium Corrosion</a:t>
            </a:r>
          </a:p>
        </p:txBody>
      </p:sp>
      <p:sp>
        <p:nvSpPr>
          <p:cNvPr id="3" name="Content Placeholder 2">
            <a:extLst>
              <a:ext uri="{FF2B5EF4-FFF2-40B4-BE49-F238E27FC236}">
                <a16:creationId xmlns:a16="http://schemas.microsoft.com/office/drawing/2014/main" id="{9C373BE2-545A-8446-8730-763023DA9269}"/>
              </a:ext>
            </a:extLst>
          </p:cNvPr>
          <p:cNvSpPr>
            <a:spLocks noGrp="1"/>
          </p:cNvSpPr>
          <p:nvPr>
            <p:ph sz="half" idx="1"/>
          </p:nvPr>
        </p:nvSpPr>
        <p:spPr/>
        <p:txBody>
          <a:bodyPr/>
          <a:lstStyle/>
          <a:p>
            <a:r>
              <a:rPr lang="en-US" sz="2200" dirty="0"/>
              <a:t>The results of thermal gradient mass transfer using a sodium loop made of 316SS</a:t>
            </a:r>
          </a:p>
          <a:p>
            <a:r>
              <a:rPr lang="en-US" sz="2200" dirty="0"/>
              <a:t>The weight loss caused by the dissolution of the elements in the steel is measured in the high-temperature section, and the weight gain caused by the deposit of the dissolved elements in sodium is observed in the low-temperature section</a:t>
            </a:r>
          </a:p>
          <a:p>
            <a:endParaRPr lang="en-US" sz="2200" dirty="0"/>
          </a:p>
          <a:p>
            <a:endParaRPr lang="en-US" sz="2200" dirty="0"/>
          </a:p>
        </p:txBody>
      </p:sp>
      <p:pic>
        <p:nvPicPr>
          <p:cNvPr id="6" name="Content Placeholder 5">
            <a:extLst>
              <a:ext uri="{FF2B5EF4-FFF2-40B4-BE49-F238E27FC236}">
                <a16:creationId xmlns:a16="http://schemas.microsoft.com/office/drawing/2014/main" id="{4292A330-9738-9346-B2D2-317406C0E004}"/>
              </a:ext>
            </a:extLst>
          </p:cNvPr>
          <p:cNvPicPr>
            <a:picLocks noGrp="1" noChangeAspect="1"/>
          </p:cNvPicPr>
          <p:nvPr>
            <p:ph sz="half" idx="2"/>
          </p:nvPr>
        </p:nvPicPr>
        <p:blipFill>
          <a:blip r:embed="rId2"/>
          <a:stretch>
            <a:fillRect/>
          </a:stretch>
        </p:blipFill>
        <p:spPr>
          <a:xfrm>
            <a:off x="6674977" y="2277259"/>
            <a:ext cx="4907423" cy="3259931"/>
          </a:xfrm>
          <a:prstGeom prst="rect">
            <a:avLst/>
          </a:prstGeom>
        </p:spPr>
      </p:pic>
      <p:sp>
        <p:nvSpPr>
          <p:cNvPr id="5" name="Slide Number Placeholder 4">
            <a:extLst>
              <a:ext uri="{FF2B5EF4-FFF2-40B4-BE49-F238E27FC236}">
                <a16:creationId xmlns:a16="http://schemas.microsoft.com/office/drawing/2014/main" id="{13E4FCDC-66F6-4942-B92C-3F7248E25BE2}"/>
              </a:ext>
            </a:extLst>
          </p:cNvPr>
          <p:cNvSpPr>
            <a:spLocks noGrp="1"/>
          </p:cNvSpPr>
          <p:nvPr>
            <p:ph type="sldNum" sz="quarter" idx="12"/>
          </p:nvPr>
        </p:nvSpPr>
        <p:spPr/>
        <p:txBody>
          <a:bodyPr/>
          <a:lstStyle/>
          <a:p>
            <a:pPr>
              <a:defRPr/>
            </a:pPr>
            <a:fld id="{EC35E9FC-F6D5-0349-BBED-EA7D7A9BC49B}" type="slidenum">
              <a:rPr lang="en-US" smtClean="0"/>
              <a:pPr>
                <a:defRPr/>
              </a:pPr>
              <a:t>33</a:t>
            </a:fld>
            <a:endParaRPr lang="en-US"/>
          </a:p>
        </p:txBody>
      </p:sp>
    </p:spTree>
    <p:extLst>
      <p:ext uri="{BB962C8B-B14F-4D97-AF65-F5344CB8AC3E}">
        <p14:creationId xmlns:p14="http://schemas.microsoft.com/office/powerpoint/2010/main" val="1381187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BF1D8-592A-AD4B-9E64-9767AA09101A}"/>
              </a:ext>
            </a:extLst>
          </p:cNvPr>
          <p:cNvSpPr>
            <a:spLocks noGrp="1"/>
          </p:cNvSpPr>
          <p:nvPr>
            <p:ph type="title"/>
          </p:nvPr>
        </p:nvSpPr>
        <p:spPr/>
        <p:txBody>
          <a:bodyPr/>
          <a:lstStyle/>
          <a:p>
            <a:r>
              <a:rPr lang="en-US" dirty="0"/>
              <a:t>Sodium Corrosion</a:t>
            </a:r>
          </a:p>
        </p:txBody>
      </p:sp>
      <p:sp>
        <p:nvSpPr>
          <p:cNvPr id="3" name="Content Placeholder 2">
            <a:extLst>
              <a:ext uri="{FF2B5EF4-FFF2-40B4-BE49-F238E27FC236}">
                <a16:creationId xmlns:a16="http://schemas.microsoft.com/office/drawing/2014/main" id="{E04BA5BE-75C5-5D4E-8676-678618A700EE}"/>
              </a:ext>
            </a:extLst>
          </p:cNvPr>
          <p:cNvSpPr>
            <a:spLocks noGrp="1"/>
          </p:cNvSpPr>
          <p:nvPr>
            <p:ph sz="half" idx="1"/>
          </p:nvPr>
        </p:nvSpPr>
        <p:spPr>
          <a:xfrm>
            <a:off x="609600" y="1968503"/>
            <a:ext cx="10972800" cy="1665345"/>
          </a:xfrm>
        </p:spPr>
        <p:txBody>
          <a:bodyPr/>
          <a:lstStyle/>
          <a:p>
            <a:r>
              <a:rPr lang="en-US" sz="2200" dirty="0"/>
              <a:t>Dissolution of the elements in the material is observed in the high-temperature section, and precipitation is observed in the low-temperature section</a:t>
            </a:r>
          </a:p>
          <a:p>
            <a:endParaRPr lang="en-US" sz="2200" dirty="0"/>
          </a:p>
        </p:txBody>
      </p:sp>
      <p:sp>
        <p:nvSpPr>
          <p:cNvPr id="5" name="Slide Number Placeholder 4">
            <a:extLst>
              <a:ext uri="{FF2B5EF4-FFF2-40B4-BE49-F238E27FC236}">
                <a16:creationId xmlns:a16="http://schemas.microsoft.com/office/drawing/2014/main" id="{296EA24F-AAC9-3547-9852-C5B5F84A217A}"/>
              </a:ext>
            </a:extLst>
          </p:cNvPr>
          <p:cNvSpPr>
            <a:spLocks noGrp="1"/>
          </p:cNvSpPr>
          <p:nvPr>
            <p:ph type="sldNum" sz="quarter" idx="12"/>
          </p:nvPr>
        </p:nvSpPr>
        <p:spPr/>
        <p:txBody>
          <a:bodyPr/>
          <a:lstStyle/>
          <a:p>
            <a:pPr>
              <a:defRPr/>
            </a:pPr>
            <a:fld id="{EC35E9FC-F6D5-0349-BBED-EA7D7A9BC49B}" type="slidenum">
              <a:rPr lang="en-US" smtClean="0"/>
              <a:pPr>
                <a:defRPr/>
              </a:pPr>
              <a:t>34</a:t>
            </a:fld>
            <a:endParaRPr lang="en-US"/>
          </a:p>
        </p:txBody>
      </p:sp>
      <p:pic>
        <p:nvPicPr>
          <p:cNvPr id="6" name="Picture 5">
            <a:extLst>
              <a:ext uri="{FF2B5EF4-FFF2-40B4-BE49-F238E27FC236}">
                <a16:creationId xmlns:a16="http://schemas.microsoft.com/office/drawing/2014/main" id="{CCD71BA5-368F-584D-A94A-5C2DBD2CF3A9}"/>
              </a:ext>
            </a:extLst>
          </p:cNvPr>
          <p:cNvPicPr>
            <a:picLocks noChangeAspect="1"/>
          </p:cNvPicPr>
          <p:nvPr/>
        </p:nvPicPr>
        <p:blipFill>
          <a:blip r:embed="rId2"/>
          <a:stretch>
            <a:fillRect/>
          </a:stretch>
        </p:blipFill>
        <p:spPr>
          <a:xfrm>
            <a:off x="1334173" y="2867572"/>
            <a:ext cx="9523653" cy="3038675"/>
          </a:xfrm>
          <a:prstGeom prst="rect">
            <a:avLst/>
          </a:prstGeom>
        </p:spPr>
      </p:pic>
    </p:spTree>
    <p:extLst>
      <p:ext uri="{BB962C8B-B14F-4D97-AF65-F5344CB8AC3E}">
        <p14:creationId xmlns:p14="http://schemas.microsoft.com/office/powerpoint/2010/main" val="2316493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EBFD-F693-B34D-B0E2-B62AAAB649A3}"/>
              </a:ext>
            </a:extLst>
          </p:cNvPr>
          <p:cNvSpPr>
            <a:spLocks noGrp="1"/>
          </p:cNvSpPr>
          <p:nvPr>
            <p:ph type="title"/>
          </p:nvPr>
        </p:nvSpPr>
        <p:spPr/>
        <p:txBody>
          <a:bodyPr/>
          <a:lstStyle/>
          <a:p>
            <a:r>
              <a:rPr lang="en-US" dirty="0"/>
              <a:t>Sodium Corrosion</a:t>
            </a:r>
          </a:p>
        </p:txBody>
      </p:sp>
      <p:sp>
        <p:nvSpPr>
          <p:cNvPr id="3" name="Content Placeholder 2">
            <a:extLst>
              <a:ext uri="{FF2B5EF4-FFF2-40B4-BE49-F238E27FC236}">
                <a16:creationId xmlns:a16="http://schemas.microsoft.com/office/drawing/2014/main" id="{1C1062C9-556F-F646-B710-7385A3FD25D7}"/>
              </a:ext>
            </a:extLst>
          </p:cNvPr>
          <p:cNvSpPr>
            <a:spLocks noGrp="1"/>
          </p:cNvSpPr>
          <p:nvPr>
            <p:ph sz="half" idx="1"/>
          </p:nvPr>
        </p:nvSpPr>
        <p:spPr>
          <a:xfrm>
            <a:off x="609600" y="1968503"/>
            <a:ext cx="6468094" cy="4157663"/>
          </a:xfrm>
        </p:spPr>
        <p:txBody>
          <a:bodyPr/>
          <a:lstStyle/>
          <a:p>
            <a:r>
              <a:rPr lang="en-US" sz="2200" dirty="0"/>
              <a:t>Type II-Corrosion Produced Through Chemical Reaction with the Impurities in Sodium</a:t>
            </a:r>
          </a:p>
          <a:p>
            <a:r>
              <a:rPr lang="en-US" sz="2200" dirty="0"/>
              <a:t>The most important element in the impurities in sodium is oxygen</a:t>
            </a:r>
          </a:p>
          <a:p>
            <a:r>
              <a:rPr lang="en-US" sz="2200" dirty="0"/>
              <a:t>Sodium is the reducing agent, and its affinity to oxygen is very strong</a:t>
            </a:r>
          </a:p>
          <a:p>
            <a:r>
              <a:rPr lang="en-US" sz="2200" dirty="0"/>
              <a:t>The solubility of oxygen in sodium is significantly higher than in water</a:t>
            </a:r>
          </a:p>
          <a:p>
            <a:r>
              <a:rPr lang="en-US" sz="2200" dirty="0"/>
              <a:t>The introduction of oxygen into sodium may occur during refueling, supplementing of the reactor cover gas, opening of the coolant boundary for maintenance operations, etc. </a:t>
            </a:r>
          </a:p>
          <a:p>
            <a:endParaRPr lang="en-US" sz="2200" dirty="0"/>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DDCE3FF3-6FF7-FA46-A01F-9F933C0891A4}"/>
              </a:ext>
            </a:extLst>
          </p:cNvPr>
          <p:cNvPicPr>
            <a:picLocks noGrp="1" noChangeAspect="1"/>
          </p:cNvPicPr>
          <p:nvPr>
            <p:ph sz="half" idx="2"/>
          </p:nvPr>
        </p:nvPicPr>
        <p:blipFill>
          <a:blip r:embed="rId2"/>
          <a:stretch>
            <a:fillRect/>
          </a:stretch>
        </p:blipFill>
        <p:spPr>
          <a:xfrm>
            <a:off x="7181017" y="2024744"/>
            <a:ext cx="4769518" cy="4090583"/>
          </a:xfrm>
          <a:prstGeom prst="rect">
            <a:avLst/>
          </a:prstGeom>
        </p:spPr>
      </p:pic>
      <p:sp>
        <p:nvSpPr>
          <p:cNvPr id="5" name="Slide Number Placeholder 4">
            <a:extLst>
              <a:ext uri="{FF2B5EF4-FFF2-40B4-BE49-F238E27FC236}">
                <a16:creationId xmlns:a16="http://schemas.microsoft.com/office/drawing/2014/main" id="{4800BBB2-BF27-7443-AD0A-AD0D03E2F328}"/>
              </a:ext>
            </a:extLst>
          </p:cNvPr>
          <p:cNvSpPr>
            <a:spLocks noGrp="1"/>
          </p:cNvSpPr>
          <p:nvPr>
            <p:ph type="sldNum" sz="quarter" idx="12"/>
          </p:nvPr>
        </p:nvSpPr>
        <p:spPr/>
        <p:txBody>
          <a:bodyPr/>
          <a:lstStyle/>
          <a:p>
            <a:pPr>
              <a:defRPr/>
            </a:pPr>
            <a:fld id="{EC35E9FC-F6D5-0349-BBED-EA7D7A9BC49B}" type="slidenum">
              <a:rPr lang="en-US" smtClean="0"/>
              <a:pPr>
                <a:defRPr/>
              </a:pPr>
              <a:t>35</a:t>
            </a:fld>
            <a:endParaRPr lang="en-US"/>
          </a:p>
        </p:txBody>
      </p:sp>
    </p:spTree>
    <p:extLst>
      <p:ext uri="{BB962C8B-B14F-4D97-AF65-F5344CB8AC3E}">
        <p14:creationId xmlns:p14="http://schemas.microsoft.com/office/powerpoint/2010/main" val="3196646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F8398-890C-F642-8244-077F8F7EF663}"/>
              </a:ext>
            </a:extLst>
          </p:cNvPr>
          <p:cNvSpPr>
            <a:spLocks noGrp="1"/>
          </p:cNvSpPr>
          <p:nvPr>
            <p:ph type="title"/>
          </p:nvPr>
        </p:nvSpPr>
        <p:spPr/>
        <p:txBody>
          <a:bodyPr/>
          <a:lstStyle/>
          <a:p>
            <a:r>
              <a:rPr lang="en-US" dirty="0"/>
              <a:t>Sodium Corrosion</a:t>
            </a:r>
          </a:p>
        </p:txBody>
      </p:sp>
      <p:sp>
        <p:nvSpPr>
          <p:cNvPr id="3" name="Content Placeholder 2">
            <a:extLst>
              <a:ext uri="{FF2B5EF4-FFF2-40B4-BE49-F238E27FC236}">
                <a16:creationId xmlns:a16="http://schemas.microsoft.com/office/drawing/2014/main" id="{FEB685D1-E991-A243-9D12-F2260D37AC78}"/>
              </a:ext>
            </a:extLst>
          </p:cNvPr>
          <p:cNvSpPr>
            <a:spLocks noGrp="1"/>
          </p:cNvSpPr>
          <p:nvPr>
            <p:ph sz="half" idx="1"/>
          </p:nvPr>
        </p:nvSpPr>
        <p:spPr>
          <a:xfrm>
            <a:off x="609599" y="1968503"/>
            <a:ext cx="6563095" cy="4157663"/>
          </a:xfrm>
        </p:spPr>
        <p:txBody>
          <a:bodyPr/>
          <a:lstStyle/>
          <a:p>
            <a:r>
              <a:rPr lang="en-US" sz="2200" dirty="0"/>
              <a:t>These are the paths for contamination through oxides adhering to the components and the impurities in the gas</a:t>
            </a:r>
          </a:p>
          <a:p>
            <a:r>
              <a:rPr lang="en-US" sz="2200" dirty="0"/>
              <a:t>The control of impurities in sodium can be achieved by using techniques to deposit the dissolved impurities in sodium</a:t>
            </a:r>
          </a:p>
          <a:p>
            <a:r>
              <a:rPr lang="en-US" sz="2200" dirty="0"/>
              <a:t>The thermodynamically stable oxide in sodium is sodium oxide, Na2O</a:t>
            </a:r>
          </a:p>
          <a:p>
            <a:r>
              <a:rPr lang="en-US" sz="2200" dirty="0"/>
              <a:t>Fe spontaneously reacts with Na2O above 380C, forming Na4FeO3</a:t>
            </a:r>
          </a:p>
          <a:p>
            <a:endParaRPr lang="en-US" sz="2200" dirty="0"/>
          </a:p>
          <a:p>
            <a:endParaRPr lang="en-US" sz="2200" dirty="0"/>
          </a:p>
        </p:txBody>
      </p:sp>
      <p:sp>
        <p:nvSpPr>
          <p:cNvPr id="5" name="Slide Number Placeholder 4">
            <a:extLst>
              <a:ext uri="{FF2B5EF4-FFF2-40B4-BE49-F238E27FC236}">
                <a16:creationId xmlns:a16="http://schemas.microsoft.com/office/drawing/2014/main" id="{8F4874AE-52D2-3941-9942-0DA4E97E47D9}"/>
              </a:ext>
            </a:extLst>
          </p:cNvPr>
          <p:cNvSpPr>
            <a:spLocks noGrp="1"/>
          </p:cNvSpPr>
          <p:nvPr>
            <p:ph type="sldNum" sz="quarter" idx="12"/>
          </p:nvPr>
        </p:nvSpPr>
        <p:spPr/>
        <p:txBody>
          <a:bodyPr/>
          <a:lstStyle/>
          <a:p>
            <a:pPr>
              <a:defRPr/>
            </a:pPr>
            <a:fld id="{EC35E9FC-F6D5-0349-BBED-EA7D7A9BC49B}" type="slidenum">
              <a:rPr lang="en-US" smtClean="0"/>
              <a:pPr>
                <a:defRPr/>
              </a:pPr>
              <a:t>36</a:t>
            </a:fld>
            <a:endParaRPr lang="en-US"/>
          </a:p>
        </p:txBody>
      </p:sp>
      <p:pic>
        <p:nvPicPr>
          <p:cNvPr id="6" name="Content Placeholder 5">
            <a:extLst>
              <a:ext uri="{FF2B5EF4-FFF2-40B4-BE49-F238E27FC236}">
                <a16:creationId xmlns:a16="http://schemas.microsoft.com/office/drawing/2014/main" id="{3F07F25C-A095-5642-A449-20D61CC460E0}"/>
              </a:ext>
            </a:extLst>
          </p:cNvPr>
          <p:cNvPicPr>
            <a:picLocks noGrp="1" noChangeAspect="1"/>
          </p:cNvPicPr>
          <p:nvPr>
            <p:ph sz="half" idx="2"/>
          </p:nvPr>
        </p:nvPicPr>
        <p:blipFill>
          <a:blip r:embed="rId2"/>
          <a:stretch>
            <a:fillRect/>
          </a:stretch>
        </p:blipFill>
        <p:spPr>
          <a:xfrm>
            <a:off x="7172695" y="1778495"/>
            <a:ext cx="3728851" cy="3807908"/>
          </a:xfrm>
          <a:prstGeom prst="rect">
            <a:avLst/>
          </a:prstGeom>
        </p:spPr>
      </p:pic>
      <p:pic>
        <p:nvPicPr>
          <p:cNvPr id="7" name="Picture 6">
            <a:extLst>
              <a:ext uri="{FF2B5EF4-FFF2-40B4-BE49-F238E27FC236}">
                <a16:creationId xmlns:a16="http://schemas.microsoft.com/office/drawing/2014/main" id="{BB34F4B4-5901-904D-AD54-11DE040DBDEE}"/>
              </a:ext>
            </a:extLst>
          </p:cNvPr>
          <p:cNvPicPr>
            <a:picLocks noChangeAspect="1"/>
          </p:cNvPicPr>
          <p:nvPr/>
        </p:nvPicPr>
        <p:blipFill>
          <a:blip r:embed="rId3"/>
          <a:stretch>
            <a:fillRect/>
          </a:stretch>
        </p:blipFill>
        <p:spPr>
          <a:xfrm>
            <a:off x="7723409" y="5770566"/>
            <a:ext cx="3162300" cy="355600"/>
          </a:xfrm>
          <a:prstGeom prst="rect">
            <a:avLst/>
          </a:prstGeom>
        </p:spPr>
      </p:pic>
    </p:spTree>
    <p:extLst>
      <p:ext uri="{BB962C8B-B14F-4D97-AF65-F5344CB8AC3E}">
        <p14:creationId xmlns:p14="http://schemas.microsoft.com/office/powerpoint/2010/main" val="4269924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2F9A5-B008-A04C-93AD-5D0ED9FF1C91}"/>
              </a:ext>
            </a:extLst>
          </p:cNvPr>
          <p:cNvSpPr>
            <a:spLocks noGrp="1"/>
          </p:cNvSpPr>
          <p:nvPr>
            <p:ph type="title"/>
          </p:nvPr>
        </p:nvSpPr>
        <p:spPr/>
        <p:txBody>
          <a:bodyPr/>
          <a:lstStyle/>
          <a:p>
            <a:r>
              <a:rPr lang="en-US" dirty="0"/>
              <a:t>Na Corrosion of Steel</a:t>
            </a:r>
          </a:p>
        </p:txBody>
      </p:sp>
      <p:sp>
        <p:nvSpPr>
          <p:cNvPr id="3" name="Content Placeholder 2">
            <a:extLst>
              <a:ext uri="{FF2B5EF4-FFF2-40B4-BE49-F238E27FC236}">
                <a16:creationId xmlns:a16="http://schemas.microsoft.com/office/drawing/2014/main" id="{F9E5152F-079F-084C-A070-71735687A497}"/>
              </a:ext>
            </a:extLst>
          </p:cNvPr>
          <p:cNvSpPr>
            <a:spLocks noGrp="1"/>
          </p:cNvSpPr>
          <p:nvPr>
            <p:ph sz="half" idx="1"/>
          </p:nvPr>
        </p:nvSpPr>
        <p:spPr>
          <a:xfrm>
            <a:off x="609600" y="1968503"/>
            <a:ext cx="6254338" cy="4157663"/>
          </a:xfrm>
        </p:spPr>
        <p:txBody>
          <a:bodyPr/>
          <a:lstStyle/>
          <a:p>
            <a:r>
              <a:rPr lang="en-US" sz="2200" dirty="0"/>
              <a:t>The important factors which influence the corrosion of the steels in sodium are: (1) immersion time, (2) temperature, (3) dissolved oxygen, (4) sodium velocity, (5) alloy elements, and (6) carburization and decarburization</a:t>
            </a:r>
          </a:p>
          <a:p>
            <a:r>
              <a:rPr lang="en-US" sz="2200" dirty="0"/>
              <a:t>Ni and Mn have high Na solubilities and dissolve first in selective (start-up) corrosion, whereas Fe corrodes in general (steady-state) corrosion</a:t>
            </a:r>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EEC2702A-D768-9D41-A649-2376E4F87FC8}"/>
              </a:ext>
            </a:extLst>
          </p:cNvPr>
          <p:cNvPicPr>
            <a:picLocks noGrp="1" noChangeAspect="1"/>
          </p:cNvPicPr>
          <p:nvPr>
            <p:ph sz="half" idx="2"/>
          </p:nvPr>
        </p:nvPicPr>
        <p:blipFill>
          <a:blip r:embed="rId2"/>
          <a:stretch>
            <a:fillRect/>
          </a:stretch>
        </p:blipFill>
        <p:spPr>
          <a:xfrm>
            <a:off x="7311223" y="2145880"/>
            <a:ext cx="4271177" cy="3802908"/>
          </a:xfrm>
          <a:prstGeom prst="rect">
            <a:avLst/>
          </a:prstGeom>
        </p:spPr>
      </p:pic>
      <p:sp>
        <p:nvSpPr>
          <p:cNvPr id="5" name="Slide Number Placeholder 4">
            <a:extLst>
              <a:ext uri="{FF2B5EF4-FFF2-40B4-BE49-F238E27FC236}">
                <a16:creationId xmlns:a16="http://schemas.microsoft.com/office/drawing/2014/main" id="{0604BF2F-993E-FA4B-A8C8-F9A672CBA29F}"/>
              </a:ext>
            </a:extLst>
          </p:cNvPr>
          <p:cNvSpPr>
            <a:spLocks noGrp="1"/>
          </p:cNvSpPr>
          <p:nvPr>
            <p:ph type="sldNum" sz="quarter" idx="12"/>
          </p:nvPr>
        </p:nvSpPr>
        <p:spPr/>
        <p:txBody>
          <a:bodyPr/>
          <a:lstStyle/>
          <a:p>
            <a:pPr>
              <a:defRPr/>
            </a:pPr>
            <a:fld id="{EC35E9FC-F6D5-0349-BBED-EA7D7A9BC49B}" type="slidenum">
              <a:rPr lang="en-US" smtClean="0"/>
              <a:pPr>
                <a:defRPr/>
              </a:pPr>
              <a:t>37</a:t>
            </a:fld>
            <a:endParaRPr lang="en-US"/>
          </a:p>
        </p:txBody>
      </p:sp>
    </p:spTree>
    <p:extLst>
      <p:ext uri="{BB962C8B-B14F-4D97-AF65-F5344CB8AC3E}">
        <p14:creationId xmlns:p14="http://schemas.microsoft.com/office/powerpoint/2010/main" val="3402586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8E721-D352-624A-8C7F-593FC3BB9568}"/>
              </a:ext>
            </a:extLst>
          </p:cNvPr>
          <p:cNvSpPr>
            <a:spLocks noGrp="1"/>
          </p:cNvSpPr>
          <p:nvPr>
            <p:ph type="title"/>
          </p:nvPr>
        </p:nvSpPr>
        <p:spPr/>
        <p:txBody>
          <a:bodyPr/>
          <a:lstStyle/>
          <a:p>
            <a:r>
              <a:rPr lang="en-US" dirty="0"/>
              <a:t>Na Corrosion of Steel</a:t>
            </a:r>
          </a:p>
        </p:txBody>
      </p:sp>
      <p:sp>
        <p:nvSpPr>
          <p:cNvPr id="3" name="Content Placeholder 2">
            <a:extLst>
              <a:ext uri="{FF2B5EF4-FFF2-40B4-BE49-F238E27FC236}">
                <a16:creationId xmlns:a16="http://schemas.microsoft.com/office/drawing/2014/main" id="{DC04F040-91FB-CC4D-B3B7-81371603BDA9}"/>
              </a:ext>
            </a:extLst>
          </p:cNvPr>
          <p:cNvSpPr>
            <a:spLocks noGrp="1"/>
          </p:cNvSpPr>
          <p:nvPr>
            <p:ph sz="half" idx="1"/>
          </p:nvPr>
        </p:nvSpPr>
        <p:spPr/>
        <p:txBody>
          <a:bodyPr/>
          <a:lstStyle/>
          <a:p>
            <a:r>
              <a:rPr lang="en-US" sz="2200" dirty="0"/>
              <a:t>Corrosion rate follows an Arrhenius function</a:t>
            </a:r>
          </a:p>
          <a:p>
            <a:r>
              <a:rPr lang="en-US" sz="2200" dirty="0"/>
              <a:t>The activation energy is a function of temperature, and agrees with the activation energy of solubility in Na</a:t>
            </a:r>
          </a:p>
          <a:p>
            <a:r>
              <a:rPr lang="en-US" sz="2200" dirty="0"/>
              <a:t>This matches the understanding of corrosion through dissolution processes</a:t>
            </a:r>
          </a:p>
          <a:p>
            <a:r>
              <a:rPr lang="en-US" sz="2200" dirty="0"/>
              <a:t>The corrosion rate is proportional to the oxygen concentration to a power n</a:t>
            </a:r>
          </a:p>
          <a:p>
            <a:r>
              <a:rPr lang="en-US" sz="2200" dirty="0"/>
              <a:t>Thus, limiting O2 in the Na can limit corrosion</a:t>
            </a:r>
          </a:p>
          <a:p>
            <a:endParaRPr lang="en-US" sz="2200" dirty="0"/>
          </a:p>
        </p:txBody>
      </p:sp>
      <p:sp>
        <p:nvSpPr>
          <p:cNvPr id="5" name="Slide Number Placeholder 4">
            <a:extLst>
              <a:ext uri="{FF2B5EF4-FFF2-40B4-BE49-F238E27FC236}">
                <a16:creationId xmlns:a16="http://schemas.microsoft.com/office/drawing/2014/main" id="{2366F64B-F199-8445-B555-DCBB18A4A8BB}"/>
              </a:ext>
            </a:extLst>
          </p:cNvPr>
          <p:cNvSpPr>
            <a:spLocks noGrp="1"/>
          </p:cNvSpPr>
          <p:nvPr>
            <p:ph type="sldNum" sz="quarter" idx="12"/>
          </p:nvPr>
        </p:nvSpPr>
        <p:spPr/>
        <p:txBody>
          <a:bodyPr/>
          <a:lstStyle/>
          <a:p>
            <a:pPr>
              <a:defRPr/>
            </a:pPr>
            <a:fld id="{EC35E9FC-F6D5-0349-BBED-EA7D7A9BC49B}" type="slidenum">
              <a:rPr lang="en-US" smtClean="0"/>
              <a:pPr>
                <a:defRPr/>
              </a:pPr>
              <a:t>38</a:t>
            </a:fld>
            <a:endParaRPr lang="en-US"/>
          </a:p>
        </p:txBody>
      </p:sp>
      <p:pic>
        <p:nvPicPr>
          <p:cNvPr id="6" name="Content Placeholder 5">
            <a:extLst>
              <a:ext uri="{FF2B5EF4-FFF2-40B4-BE49-F238E27FC236}">
                <a16:creationId xmlns:a16="http://schemas.microsoft.com/office/drawing/2014/main" id="{A65EDD3F-1619-8D45-AC8D-CF56DF5D348B}"/>
              </a:ext>
            </a:extLst>
          </p:cNvPr>
          <p:cNvPicPr>
            <a:picLocks noGrp="1" noChangeAspect="1"/>
          </p:cNvPicPr>
          <p:nvPr>
            <p:ph sz="half" idx="2"/>
          </p:nvPr>
        </p:nvPicPr>
        <p:blipFill>
          <a:blip r:embed="rId2"/>
          <a:stretch>
            <a:fillRect/>
          </a:stretch>
        </p:blipFill>
        <p:spPr>
          <a:xfrm>
            <a:off x="6096000" y="1687987"/>
            <a:ext cx="3609991" cy="4850927"/>
          </a:xfrm>
          <a:prstGeom prst="rect">
            <a:avLst/>
          </a:prstGeom>
        </p:spPr>
      </p:pic>
      <p:pic>
        <p:nvPicPr>
          <p:cNvPr id="7" name="Picture 6">
            <a:extLst>
              <a:ext uri="{FF2B5EF4-FFF2-40B4-BE49-F238E27FC236}">
                <a16:creationId xmlns:a16="http://schemas.microsoft.com/office/drawing/2014/main" id="{2AC5D08D-E4FC-C14B-A181-1A796BC75B49}"/>
              </a:ext>
            </a:extLst>
          </p:cNvPr>
          <p:cNvPicPr>
            <a:picLocks noChangeAspect="1"/>
          </p:cNvPicPr>
          <p:nvPr/>
        </p:nvPicPr>
        <p:blipFill>
          <a:blip r:embed="rId3"/>
          <a:stretch>
            <a:fillRect/>
          </a:stretch>
        </p:blipFill>
        <p:spPr>
          <a:xfrm>
            <a:off x="9536392" y="2452378"/>
            <a:ext cx="2541320" cy="1710047"/>
          </a:xfrm>
          <a:prstGeom prst="rect">
            <a:avLst/>
          </a:prstGeom>
        </p:spPr>
      </p:pic>
      <p:pic>
        <p:nvPicPr>
          <p:cNvPr id="8" name="Picture 7">
            <a:extLst>
              <a:ext uri="{FF2B5EF4-FFF2-40B4-BE49-F238E27FC236}">
                <a16:creationId xmlns:a16="http://schemas.microsoft.com/office/drawing/2014/main" id="{CBA4DFC7-0B8F-904D-AF61-1ACB8C39466A}"/>
              </a:ext>
            </a:extLst>
          </p:cNvPr>
          <p:cNvPicPr>
            <a:picLocks noChangeAspect="1"/>
          </p:cNvPicPr>
          <p:nvPr/>
        </p:nvPicPr>
        <p:blipFill>
          <a:blip r:embed="rId4"/>
          <a:stretch>
            <a:fillRect/>
          </a:stretch>
        </p:blipFill>
        <p:spPr>
          <a:xfrm>
            <a:off x="9505451" y="4247840"/>
            <a:ext cx="2562328" cy="1575892"/>
          </a:xfrm>
          <a:prstGeom prst="rect">
            <a:avLst/>
          </a:prstGeom>
        </p:spPr>
      </p:pic>
    </p:spTree>
    <p:extLst>
      <p:ext uri="{BB962C8B-B14F-4D97-AF65-F5344CB8AC3E}">
        <p14:creationId xmlns:p14="http://schemas.microsoft.com/office/powerpoint/2010/main" val="3707728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3B105-ED48-0746-88CF-F9411E3F0C21}"/>
              </a:ext>
            </a:extLst>
          </p:cNvPr>
          <p:cNvSpPr>
            <a:spLocks noGrp="1"/>
          </p:cNvSpPr>
          <p:nvPr>
            <p:ph type="title"/>
          </p:nvPr>
        </p:nvSpPr>
        <p:spPr/>
        <p:txBody>
          <a:bodyPr/>
          <a:lstStyle/>
          <a:p>
            <a:r>
              <a:rPr lang="en-US" dirty="0"/>
              <a:t>Na Corrosion in Steel</a:t>
            </a:r>
          </a:p>
        </p:txBody>
      </p:sp>
      <p:sp>
        <p:nvSpPr>
          <p:cNvPr id="3" name="Content Placeholder 2">
            <a:extLst>
              <a:ext uri="{FF2B5EF4-FFF2-40B4-BE49-F238E27FC236}">
                <a16:creationId xmlns:a16="http://schemas.microsoft.com/office/drawing/2014/main" id="{BBE58F6E-C689-9D4D-9A47-77AA1D6591EF}"/>
              </a:ext>
            </a:extLst>
          </p:cNvPr>
          <p:cNvSpPr>
            <a:spLocks noGrp="1"/>
          </p:cNvSpPr>
          <p:nvPr>
            <p:ph sz="half" idx="1"/>
          </p:nvPr>
        </p:nvSpPr>
        <p:spPr>
          <a:xfrm>
            <a:off x="609600" y="1968503"/>
            <a:ext cx="5071400" cy="4157663"/>
          </a:xfrm>
        </p:spPr>
        <p:txBody>
          <a:bodyPr/>
          <a:lstStyle/>
          <a:p>
            <a:r>
              <a:rPr lang="en-US" sz="2200" dirty="0"/>
              <a:t>Because this is a dissolution driven process, the alloying elements are key to corrosion rates</a:t>
            </a:r>
          </a:p>
          <a:p>
            <a:r>
              <a:rPr lang="en-US" sz="2200" dirty="0"/>
              <a:t>Ni is especially soluble in Na, and as Ni content increases, corrosion rates increase</a:t>
            </a:r>
          </a:p>
          <a:p>
            <a:r>
              <a:rPr lang="en-US" sz="2200" dirty="0"/>
              <a:t>Cr has a much low solubility in Na and is thus preferred as an alloying element for Na-facing components</a:t>
            </a:r>
          </a:p>
          <a:p>
            <a:r>
              <a:rPr lang="en-US" sz="2200" dirty="0"/>
              <a:t>Decarburization or steels can also occur due to the temperature-dependent solubility of C in Na</a:t>
            </a:r>
          </a:p>
        </p:txBody>
      </p:sp>
      <p:pic>
        <p:nvPicPr>
          <p:cNvPr id="6" name="Content Placeholder 5">
            <a:extLst>
              <a:ext uri="{FF2B5EF4-FFF2-40B4-BE49-F238E27FC236}">
                <a16:creationId xmlns:a16="http://schemas.microsoft.com/office/drawing/2014/main" id="{697ADFCC-2D65-924E-B533-A60A1736CD03}"/>
              </a:ext>
            </a:extLst>
          </p:cNvPr>
          <p:cNvPicPr>
            <a:picLocks noGrp="1" noChangeAspect="1"/>
          </p:cNvPicPr>
          <p:nvPr>
            <p:ph sz="half" idx="2"/>
          </p:nvPr>
        </p:nvPicPr>
        <p:blipFill>
          <a:blip r:embed="rId2"/>
          <a:stretch>
            <a:fillRect/>
          </a:stretch>
        </p:blipFill>
        <p:spPr>
          <a:xfrm>
            <a:off x="5810356" y="2095562"/>
            <a:ext cx="3132837" cy="3619376"/>
          </a:xfrm>
          <a:prstGeom prst="rect">
            <a:avLst/>
          </a:prstGeom>
        </p:spPr>
      </p:pic>
      <p:sp>
        <p:nvSpPr>
          <p:cNvPr id="5" name="Slide Number Placeholder 4">
            <a:extLst>
              <a:ext uri="{FF2B5EF4-FFF2-40B4-BE49-F238E27FC236}">
                <a16:creationId xmlns:a16="http://schemas.microsoft.com/office/drawing/2014/main" id="{6BE89178-C003-EC46-AB3F-2C358691A52B}"/>
              </a:ext>
            </a:extLst>
          </p:cNvPr>
          <p:cNvSpPr>
            <a:spLocks noGrp="1"/>
          </p:cNvSpPr>
          <p:nvPr>
            <p:ph type="sldNum" sz="quarter" idx="12"/>
          </p:nvPr>
        </p:nvSpPr>
        <p:spPr/>
        <p:txBody>
          <a:bodyPr/>
          <a:lstStyle/>
          <a:p>
            <a:pPr>
              <a:defRPr/>
            </a:pPr>
            <a:fld id="{EC35E9FC-F6D5-0349-BBED-EA7D7A9BC49B}" type="slidenum">
              <a:rPr lang="en-US" smtClean="0"/>
              <a:pPr>
                <a:defRPr/>
              </a:pPr>
              <a:t>39</a:t>
            </a:fld>
            <a:endParaRPr lang="en-US"/>
          </a:p>
        </p:txBody>
      </p:sp>
      <p:pic>
        <p:nvPicPr>
          <p:cNvPr id="7" name="Picture 6">
            <a:extLst>
              <a:ext uri="{FF2B5EF4-FFF2-40B4-BE49-F238E27FC236}">
                <a16:creationId xmlns:a16="http://schemas.microsoft.com/office/drawing/2014/main" id="{7CEDAC1D-BF76-534F-8BCE-6567C81BD9C7}"/>
              </a:ext>
            </a:extLst>
          </p:cNvPr>
          <p:cNvPicPr>
            <a:picLocks noChangeAspect="1"/>
          </p:cNvPicPr>
          <p:nvPr/>
        </p:nvPicPr>
        <p:blipFill>
          <a:blip r:embed="rId3"/>
          <a:stretch>
            <a:fillRect/>
          </a:stretch>
        </p:blipFill>
        <p:spPr>
          <a:xfrm>
            <a:off x="8943193" y="2222624"/>
            <a:ext cx="3248807" cy="3365252"/>
          </a:xfrm>
          <a:prstGeom prst="rect">
            <a:avLst/>
          </a:prstGeom>
        </p:spPr>
      </p:pic>
    </p:spTree>
    <p:extLst>
      <p:ext uri="{BB962C8B-B14F-4D97-AF65-F5344CB8AC3E}">
        <p14:creationId xmlns:p14="http://schemas.microsoft.com/office/powerpoint/2010/main" val="790133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D8F0-6373-E345-8C4D-00903DBA0CE7}"/>
              </a:ext>
            </a:extLst>
          </p:cNvPr>
          <p:cNvSpPr>
            <a:spLocks noGrp="1"/>
          </p:cNvSpPr>
          <p:nvPr>
            <p:ph type="title"/>
          </p:nvPr>
        </p:nvSpPr>
        <p:spPr/>
        <p:txBody>
          <a:bodyPr/>
          <a:lstStyle/>
          <a:p>
            <a:r>
              <a:rPr lang="en-US" dirty="0"/>
              <a:t>MOX Introduction</a:t>
            </a:r>
          </a:p>
        </p:txBody>
      </p:sp>
      <p:sp>
        <p:nvSpPr>
          <p:cNvPr id="3" name="Content Placeholder 2">
            <a:extLst>
              <a:ext uri="{FF2B5EF4-FFF2-40B4-BE49-F238E27FC236}">
                <a16:creationId xmlns:a16="http://schemas.microsoft.com/office/drawing/2014/main" id="{AEF6B378-35F8-3242-BD7F-AA5805B45888}"/>
              </a:ext>
            </a:extLst>
          </p:cNvPr>
          <p:cNvSpPr>
            <a:spLocks noGrp="1"/>
          </p:cNvSpPr>
          <p:nvPr>
            <p:ph idx="1"/>
          </p:nvPr>
        </p:nvSpPr>
        <p:spPr>
          <a:xfrm>
            <a:off x="609600" y="2280746"/>
            <a:ext cx="5586805" cy="3845418"/>
          </a:xfrm>
        </p:spPr>
        <p:txBody>
          <a:bodyPr>
            <a:noAutofit/>
          </a:bodyPr>
          <a:lstStyle/>
          <a:p>
            <a:r>
              <a:rPr lang="en-US" sz="2200" dirty="0"/>
              <a:t>Despite some disadvantages, such as its low U density, poor thermal conductivity, and its chemical reaction with sodium, MOX fuel (</a:t>
            </a:r>
            <a:r>
              <a:rPr lang="en-US" sz="2200" dirty="0" err="1"/>
              <a:t>U,Pu</a:t>
            </a:r>
            <a:r>
              <a:rPr lang="en-US" sz="2200" dirty="0"/>
              <a:t>)O2 is the fuel that has been used most in fast reactors</a:t>
            </a:r>
          </a:p>
          <a:p>
            <a:r>
              <a:rPr lang="en-US" sz="2200" dirty="0"/>
              <a:t>In order to avoid the dramatic swelling of metallic fuels, MOX fuels were explored in fast reactors</a:t>
            </a:r>
          </a:p>
          <a:p>
            <a:r>
              <a:rPr lang="en-US" sz="2200" dirty="0"/>
              <a:t>Behavior was observed to be satisfactory and was relatively widely implemented in SFRs</a:t>
            </a:r>
          </a:p>
          <a:p>
            <a:endParaRPr lang="en-US" sz="2000" dirty="0"/>
          </a:p>
        </p:txBody>
      </p:sp>
      <p:pic>
        <p:nvPicPr>
          <p:cNvPr id="4" name="Picture 3">
            <a:extLst>
              <a:ext uri="{FF2B5EF4-FFF2-40B4-BE49-F238E27FC236}">
                <a16:creationId xmlns:a16="http://schemas.microsoft.com/office/drawing/2014/main" id="{A0F089BA-F450-2445-8287-FAB6FE8B8C61}"/>
              </a:ext>
            </a:extLst>
          </p:cNvPr>
          <p:cNvPicPr>
            <a:picLocks noChangeAspect="1"/>
          </p:cNvPicPr>
          <p:nvPr/>
        </p:nvPicPr>
        <p:blipFill>
          <a:blip r:embed="rId2"/>
          <a:stretch>
            <a:fillRect/>
          </a:stretch>
        </p:blipFill>
        <p:spPr>
          <a:xfrm>
            <a:off x="6497619" y="1968500"/>
            <a:ext cx="5553507" cy="4555611"/>
          </a:xfrm>
          <a:prstGeom prst="rect">
            <a:avLst/>
          </a:prstGeom>
        </p:spPr>
      </p:pic>
      <p:sp>
        <p:nvSpPr>
          <p:cNvPr id="5" name="Slide Number Placeholder 4">
            <a:extLst>
              <a:ext uri="{FF2B5EF4-FFF2-40B4-BE49-F238E27FC236}">
                <a16:creationId xmlns:a16="http://schemas.microsoft.com/office/drawing/2014/main" id="{D33C6E57-90AD-1244-B19C-60B5F752F204}"/>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Tree>
    <p:extLst>
      <p:ext uri="{BB962C8B-B14F-4D97-AF65-F5344CB8AC3E}">
        <p14:creationId xmlns:p14="http://schemas.microsoft.com/office/powerpoint/2010/main" val="2736021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68D39-9721-DD4B-959D-E2EC6C762310}"/>
              </a:ext>
            </a:extLst>
          </p:cNvPr>
          <p:cNvSpPr>
            <a:spLocks noGrp="1"/>
          </p:cNvSpPr>
          <p:nvPr>
            <p:ph type="title"/>
          </p:nvPr>
        </p:nvSpPr>
        <p:spPr/>
        <p:txBody>
          <a:bodyPr/>
          <a:lstStyle/>
          <a:p>
            <a:r>
              <a:rPr lang="en-US" dirty="0"/>
              <a:t>Na Corrosion in </a:t>
            </a:r>
            <a:r>
              <a:rPr lang="en-US" dirty="0" err="1"/>
              <a:t>Monju</a:t>
            </a:r>
            <a:endParaRPr lang="en-US" dirty="0"/>
          </a:p>
        </p:txBody>
      </p:sp>
      <p:sp>
        <p:nvSpPr>
          <p:cNvPr id="3" name="Content Placeholder 2">
            <a:extLst>
              <a:ext uri="{FF2B5EF4-FFF2-40B4-BE49-F238E27FC236}">
                <a16:creationId xmlns:a16="http://schemas.microsoft.com/office/drawing/2014/main" id="{25033A5B-18E7-9D43-A9F2-82C5F4ECF7F3}"/>
              </a:ext>
            </a:extLst>
          </p:cNvPr>
          <p:cNvSpPr>
            <a:spLocks noGrp="1"/>
          </p:cNvSpPr>
          <p:nvPr>
            <p:ph sz="half" idx="1"/>
          </p:nvPr>
        </p:nvSpPr>
        <p:spPr/>
        <p:txBody>
          <a:bodyPr/>
          <a:lstStyle/>
          <a:p>
            <a:r>
              <a:rPr lang="en-US" sz="2200" dirty="0"/>
              <a:t>A corrosion formula was applied for the design and operation of the SFR </a:t>
            </a:r>
            <a:r>
              <a:rPr lang="en-US" sz="2200" dirty="0" err="1"/>
              <a:t>Monju</a:t>
            </a:r>
            <a:r>
              <a:rPr lang="en-US" sz="2200" dirty="0"/>
              <a:t>, where the rate R is in mm/</a:t>
            </a:r>
            <a:r>
              <a:rPr lang="en-US" sz="2200" dirty="0" err="1"/>
              <a:t>yr</a:t>
            </a:r>
            <a:endParaRPr lang="en-US" sz="2200" dirty="0"/>
          </a:p>
          <a:p>
            <a:r>
              <a:rPr lang="en-US" sz="2200" dirty="0"/>
              <a:t>This equation is valid for structural materials types 304SS, 316SS, 321SS, and 2.25Cr–1Mo steel, and takes into account temperature and dissolved oxygen concentration</a:t>
            </a:r>
          </a:p>
          <a:p>
            <a:r>
              <a:rPr lang="en-US" sz="2200" dirty="0"/>
              <a:t>Slightly modified equations were developed for cladding materials</a:t>
            </a:r>
          </a:p>
          <a:p>
            <a:endParaRPr lang="en-US" sz="2200" dirty="0"/>
          </a:p>
          <a:p>
            <a:endParaRPr lang="en-US" sz="2200" dirty="0"/>
          </a:p>
        </p:txBody>
      </p:sp>
      <p:pic>
        <p:nvPicPr>
          <p:cNvPr id="6" name="Content Placeholder 5">
            <a:extLst>
              <a:ext uri="{FF2B5EF4-FFF2-40B4-BE49-F238E27FC236}">
                <a16:creationId xmlns:a16="http://schemas.microsoft.com/office/drawing/2014/main" id="{7C9134E1-EF86-3E45-AC5A-1D268DA0DF5C}"/>
              </a:ext>
            </a:extLst>
          </p:cNvPr>
          <p:cNvPicPr>
            <a:picLocks noGrp="1" noChangeAspect="1"/>
          </p:cNvPicPr>
          <p:nvPr>
            <p:ph sz="half" idx="2"/>
          </p:nvPr>
        </p:nvPicPr>
        <p:blipFill>
          <a:blip r:embed="rId2"/>
          <a:stretch>
            <a:fillRect/>
          </a:stretch>
        </p:blipFill>
        <p:spPr>
          <a:xfrm>
            <a:off x="6647377" y="3015502"/>
            <a:ext cx="4450021" cy="826995"/>
          </a:xfrm>
          <a:prstGeom prst="rect">
            <a:avLst/>
          </a:prstGeom>
        </p:spPr>
      </p:pic>
      <p:sp>
        <p:nvSpPr>
          <p:cNvPr id="5" name="Slide Number Placeholder 4">
            <a:extLst>
              <a:ext uri="{FF2B5EF4-FFF2-40B4-BE49-F238E27FC236}">
                <a16:creationId xmlns:a16="http://schemas.microsoft.com/office/drawing/2014/main" id="{DED31898-70FD-CB4C-9A2C-51C5DD536874}"/>
              </a:ext>
            </a:extLst>
          </p:cNvPr>
          <p:cNvSpPr>
            <a:spLocks noGrp="1"/>
          </p:cNvSpPr>
          <p:nvPr>
            <p:ph type="sldNum" sz="quarter" idx="12"/>
          </p:nvPr>
        </p:nvSpPr>
        <p:spPr/>
        <p:txBody>
          <a:bodyPr/>
          <a:lstStyle/>
          <a:p>
            <a:pPr>
              <a:defRPr/>
            </a:pPr>
            <a:fld id="{EC35E9FC-F6D5-0349-BBED-EA7D7A9BC49B}" type="slidenum">
              <a:rPr lang="en-US" smtClean="0"/>
              <a:pPr>
                <a:defRPr/>
              </a:pPr>
              <a:t>40</a:t>
            </a:fld>
            <a:endParaRPr lang="en-US"/>
          </a:p>
        </p:txBody>
      </p:sp>
    </p:spTree>
    <p:extLst>
      <p:ext uri="{BB962C8B-B14F-4D97-AF65-F5344CB8AC3E}">
        <p14:creationId xmlns:p14="http://schemas.microsoft.com/office/powerpoint/2010/main" val="2185205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3A5DE-9466-7147-B389-5BA54D330939}"/>
              </a:ext>
            </a:extLst>
          </p:cNvPr>
          <p:cNvSpPr>
            <a:spLocks noGrp="1"/>
          </p:cNvSpPr>
          <p:nvPr>
            <p:ph type="title"/>
          </p:nvPr>
        </p:nvSpPr>
        <p:spPr/>
        <p:txBody>
          <a:bodyPr/>
          <a:lstStyle/>
          <a:p>
            <a:r>
              <a:rPr lang="en-US" dirty="0"/>
              <a:t>Sodium Effects on Mechanical Properties</a:t>
            </a:r>
          </a:p>
        </p:txBody>
      </p:sp>
      <p:sp>
        <p:nvSpPr>
          <p:cNvPr id="3" name="Content Placeholder 2">
            <a:extLst>
              <a:ext uri="{FF2B5EF4-FFF2-40B4-BE49-F238E27FC236}">
                <a16:creationId xmlns:a16="http://schemas.microsoft.com/office/drawing/2014/main" id="{9D347F8F-0CDC-5947-95CB-BBC45C248551}"/>
              </a:ext>
            </a:extLst>
          </p:cNvPr>
          <p:cNvSpPr>
            <a:spLocks noGrp="1"/>
          </p:cNvSpPr>
          <p:nvPr>
            <p:ph sz="half" idx="1"/>
          </p:nvPr>
        </p:nvSpPr>
        <p:spPr/>
        <p:txBody>
          <a:bodyPr/>
          <a:lstStyle/>
          <a:p>
            <a:r>
              <a:rPr lang="en-US" sz="2200" dirty="0"/>
              <a:t>The effect of sodium on the mechanical strength of steel is determined by three factors: (a) corrosion and mass transfer, (b) decarburization and carburization, and (c) reduction</a:t>
            </a:r>
          </a:p>
          <a:p>
            <a:r>
              <a:rPr lang="en-US" sz="2200" dirty="0"/>
              <a:t>Since the cladding tubes are thin components and are exposed to high temperatures, the sodium corrosion affecting the base metal is larger than that of the structural materials</a:t>
            </a:r>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0D6C2F26-5355-794E-8995-DFB1E0219092}"/>
              </a:ext>
            </a:extLst>
          </p:cNvPr>
          <p:cNvPicPr>
            <a:picLocks noGrp="1" noChangeAspect="1"/>
          </p:cNvPicPr>
          <p:nvPr>
            <p:ph sz="half" idx="2"/>
          </p:nvPr>
        </p:nvPicPr>
        <p:blipFill>
          <a:blip r:embed="rId2"/>
          <a:stretch>
            <a:fillRect/>
          </a:stretch>
        </p:blipFill>
        <p:spPr>
          <a:xfrm>
            <a:off x="6953249" y="4633914"/>
            <a:ext cx="3581400" cy="1905000"/>
          </a:xfrm>
          <a:prstGeom prst="rect">
            <a:avLst/>
          </a:prstGeom>
        </p:spPr>
      </p:pic>
      <p:sp>
        <p:nvSpPr>
          <p:cNvPr id="5" name="Slide Number Placeholder 4">
            <a:extLst>
              <a:ext uri="{FF2B5EF4-FFF2-40B4-BE49-F238E27FC236}">
                <a16:creationId xmlns:a16="http://schemas.microsoft.com/office/drawing/2014/main" id="{FF4E447F-2EE8-374D-9865-E5D5CADBB8DD}"/>
              </a:ext>
            </a:extLst>
          </p:cNvPr>
          <p:cNvSpPr>
            <a:spLocks noGrp="1"/>
          </p:cNvSpPr>
          <p:nvPr>
            <p:ph type="sldNum" sz="quarter" idx="12"/>
          </p:nvPr>
        </p:nvSpPr>
        <p:spPr/>
        <p:txBody>
          <a:bodyPr/>
          <a:lstStyle/>
          <a:p>
            <a:pPr>
              <a:defRPr/>
            </a:pPr>
            <a:fld id="{EC35E9FC-F6D5-0349-BBED-EA7D7A9BC49B}" type="slidenum">
              <a:rPr lang="en-US" smtClean="0"/>
              <a:pPr>
                <a:defRPr/>
              </a:pPr>
              <a:t>41</a:t>
            </a:fld>
            <a:endParaRPr lang="en-US"/>
          </a:p>
        </p:txBody>
      </p:sp>
      <p:sp>
        <p:nvSpPr>
          <p:cNvPr id="7" name="TextBox 6">
            <a:extLst>
              <a:ext uri="{FF2B5EF4-FFF2-40B4-BE49-F238E27FC236}">
                <a16:creationId xmlns:a16="http://schemas.microsoft.com/office/drawing/2014/main" id="{E76E18CF-AB4C-594A-AA68-4FD83D2877B2}"/>
              </a:ext>
            </a:extLst>
          </p:cNvPr>
          <p:cNvSpPr txBox="1"/>
          <p:nvPr/>
        </p:nvSpPr>
        <p:spPr>
          <a:xfrm>
            <a:off x="7781636" y="1870751"/>
            <a:ext cx="1911927" cy="369332"/>
          </a:xfrm>
          <a:prstGeom prst="rect">
            <a:avLst/>
          </a:prstGeom>
          <a:noFill/>
        </p:spPr>
        <p:txBody>
          <a:bodyPr wrap="square" rtlCol="0">
            <a:spAutoFit/>
          </a:bodyPr>
          <a:lstStyle/>
          <a:p>
            <a:pPr algn="ctr"/>
            <a:r>
              <a:rPr lang="en-US" dirty="0"/>
              <a:t>Creep Strength</a:t>
            </a:r>
          </a:p>
        </p:txBody>
      </p:sp>
      <p:pic>
        <p:nvPicPr>
          <p:cNvPr id="8" name="Picture 7">
            <a:extLst>
              <a:ext uri="{FF2B5EF4-FFF2-40B4-BE49-F238E27FC236}">
                <a16:creationId xmlns:a16="http://schemas.microsoft.com/office/drawing/2014/main" id="{C2304E06-5644-3F4D-870D-0C87F0AB2EE1}"/>
              </a:ext>
            </a:extLst>
          </p:cNvPr>
          <p:cNvPicPr>
            <a:picLocks noChangeAspect="1"/>
          </p:cNvPicPr>
          <p:nvPr/>
        </p:nvPicPr>
        <p:blipFill>
          <a:blip r:embed="rId3"/>
          <a:stretch>
            <a:fillRect/>
          </a:stretch>
        </p:blipFill>
        <p:spPr>
          <a:xfrm>
            <a:off x="6953249" y="2240083"/>
            <a:ext cx="3568700" cy="2260600"/>
          </a:xfrm>
          <a:prstGeom prst="rect">
            <a:avLst/>
          </a:prstGeom>
        </p:spPr>
      </p:pic>
    </p:spTree>
    <p:extLst>
      <p:ext uri="{BB962C8B-B14F-4D97-AF65-F5344CB8AC3E}">
        <p14:creationId xmlns:p14="http://schemas.microsoft.com/office/powerpoint/2010/main" val="2216967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CB85-838B-B649-80DC-13F4B182E0BB}"/>
              </a:ext>
            </a:extLst>
          </p:cNvPr>
          <p:cNvSpPr>
            <a:spLocks noGrp="1"/>
          </p:cNvSpPr>
          <p:nvPr>
            <p:ph type="title"/>
          </p:nvPr>
        </p:nvSpPr>
        <p:spPr/>
        <p:txBody>
          <a:bodyPr/>
          <a:lstStyle/>
          <a:p>
            <a:r>
              <a:rPr lang="en-US" dirty="0"/>
              <a:t>Na-Water/Air Reactions</a:t>
            </a:r>
          </a:p>
        </p:txBody>
      </p:sp>
      <p:sp>
        <p:nvSpPr>
          <p:cNvPr id="3" name="Content Placeholder 2">
            <a:extLst>
              <a:ext uri="{FF2B5EF4-FFF2-40B4-BE49-F238E27FC236}">
                <a16:creationId xmlns:a16="http://schemas.microsoft.com/office/drawing/2014/main" id="{73589024-5CFC-184D-A9E7-D9EEC988E8A8}"/>
              </a:ext>
            </a:extLst>
          </p:cNvPr>
          <p:cNvSpPr>
            <a:spLocks noGrp="1"/>
          </p:cNvSpPr>
          <p:nvPr>
            <p:ph sz="half" idx="1"/>
          </p:nvPr>
        </p:nvSpPr>
        <p:spPr>
          <a:xfrm>
            <a:off x="609599" y="1968503"/>
            <a:ext cx="7228115" cy="4157663"/>
          </a:xfrm>
        </p:spPr>
        <p:txBody>
          <a:bodyPr/>
          <a:lstStyle/>
          <a:p>
            <a:r>
              <a:rPr lang="en-US" sz="2200" dirty="0"/>
              <a:t>One of the weak points of the present SFRs is the steam generator</a:t>
            </a:r>
          </a:p>
          <a:p>
            <a:r>
              <a:rPr lang="en-US" sz="2200" dirty="0"/>
              <a:t>If the steam generator tube is damaged, high-temperature pressurized steam is blown into the sodium</a:t>
            </a:r>
          </a:p>
          <a:p>
            <a:r>
              <a:rPr lang="en-US" sz="2200" dirty="0"/>
              <a:t>The environment around the failed tube is heated to high temperature (potentially up to 1200C) due to exothermic reactions</a:t>
            </a:r>
          </a:p>
          <a:p>
            <a:r>
              <a:rPr lang="en-US" sz="2200" dirty="0"/>
              <a:t>When high-temperature sodium is leaked into the atmosphere, it reacts with oxygen, and sodium oxides are formed</a:t>
            </a:r>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B59DB698-1892-1B4E-B98A-E7834925E8BC}"/>
              </a:ext>
            </a:extLst>
          </p:cNvPr>
          <p:cNvPicPr>
            <a:picLocks noGrp="1" noChangeAspect="1"/>
          </p:cNvPicPr>
          <p:nvPr>
            <p:ph sz="half" idx="2"/>
          </p:nvPr>
        </p:nvPicPr>
        <p:blipFill>
          <a:blip r:embed="rId2"/>
          <a:stretch>
            <a:fillRect/>
          </a:stretch>
        </p:blipFill>
        <p:spPr>
          <a:xfrm>
            <a:off x="7988300" y="3177352"/>
            <a:ext cx="3594100" cy="876300"/>
          </a:xfrm>
          <a:prstGeom prst="rect">
            <a:avLst/>
          </a:prstGeom>
        </p:spPr>
      </p:pic>
      <p:sp>
        <p:nvSpPr>
          <p:cNvPr id="5" name="Slide Number Placeholder 4">
            <a:extLst>
              <a:ext uri="{FF2B5EF4-FFF2-40B4-BE49-F238E27FC236}">
                <a16:creationId xmlns:a16="http://schemas.microsoft.com/office/drawing/2014/main" id="{923EA4FC-25C8-D944-8E7B-C1D5BC364F19}"/>
              </a:ext>
            </a:extLst>
          </p:cNvPr>
          <p:cNvSpPr>
            <a:spLocks noGrp="1"/>
          </p:cNvSpPr>
          <p:nvPr>
            <p:ph type="sldNum" sz="quarter" idx="12"/>
          </p:nvPr>
        </p:nvSpPr>
        <p:spPr/>
        <p:txBody>
          <a:bodyPr/>
          <a:lstStyle/>
          <a:p>
            <a:pPr>
              <a:defRPr/>
            </a:pPr>
            <a:fld id="{EC35E9FC-F6D5-0349-BBED-EA7D7A9BC49B}" type="slidenum">
              <a:rPr lang="en-US" smtClean="0"/>
              <a:pPr>
                <a:defRPr/>
              </a:pPr>
              <a:t>42</a:t>
            </a:fld>
            <a:endParaRPr lang="en-US"/>
          </a:p>
        </p:txBody>
      </p:sp>
      <p:pic>
        <p:nvPicPr>
          <p:cNvPr id="7" name="Picture 6">
            <a:extLst>
              <a:ext uri="{FF2B5EF4-FFF2-40B4-BE49-F238E27FC236}">
                <a16:creationId xmlns:a16="http://schemas.microsoft.com/office/drawing/2014/main" id="{2B4E0E25-0C9B-8D4B-9E1F-5C20B3D51C63}"/>
              </a:ext>
            </a:extLst>
          </p:cNvPr>
          <p:cNvPicPr>
            <a:picLocks noChangeAspect="1"/>
          </p:cNvPicPr>
          <p:nvPr/>
        </p:nvPicPr>
        <p:blipFill>
          <a:blip r:embed="rId3"/>
          <a:stretch>
            <a:fillRect/>
          </a:stretch>
        </p:blipFill>
        <p:spPr>
          <a:xfrm>
            <a:off x="7924800" y="2303031"/>
            <a:ext cx="3657600" cy="800100"/>
          </a:xfrm>
          <a:prstGeom prst="rect">
            <a:avLst/>
          </a:prstGeom>
        </p:spPr>
      </p:pic>
      <p:pic>
        <p:nvPicPr>
          <p:cNvPr id="8" name="Picture 7">
            <a:extLst>
              <a:ext uri="{FF2B5EF4-FFF2-40B4-BE49-F238E27FC236}">
                <a16:creationId xmlns:a16="http://schemas.microsoft.com/office/drawing/2014/main" id="{15073C22-63C5-534D-8A87-DBCDA4CF4A30}"/>
              </a:ext>
            </a:extLst>
          </p:cNvPr>
          <p:cNvPicPr>
            <a:picLocks noChangeAspect="1"/>
          </p:cNvPicPr>
          <p:nvPr/>
        </p:nvPicPr>
        <p:blipFill>
          <a:blip r:embed="rId4"/>
          <a:stretch>
            <a:fillRect/>
          </a:stretch>
        </p:blipFill>
        <p:spPr>
          <a:xfrm>
            <a:off x="8026400" y="4096121"/>
            <a:ext cx="3556000" cy="1549400"/>
          </a:xfrm>
          <a:prstGeom prst="rect">
            <a:avLst/>
          </a:prstGeom>
        </p:spPr>
      </p:pic>
    </p:spTree>
    <p:extLst>
      <p:ext uri="{BB962C8B-B14F-4D97-AF65-F5344CB8AC3E}">
        <p14:creationId xmlns:p14="http://schemas.microsoft.com/office/powerpoint/2010/main" val="967116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AB3C08B6-1600-4947-B6F4-BC6C06F3B322}"/>
              </a:ext>
            </a:extLst>
          </p:cNvPr>
          <p:cNvSpPr>
            <a:spLocks noGrp="1"/>
          </p:cNvSpPr>
          <p:nvPr>
            <p:ph type="sldNum" sz="quarter" idx="12"/>
          </p:nvPr>
        </p:nvSpPr>
        <p:spPr/>
        <p:txBody>
          <a:bodyPr/>
          <a:lstStyle/>
          <a:p>
            <a:pPr>
              <a:defRPr/>
            </a:pPr>
            <a:fld id="{0DA6BD0F-ABBC-C14D-BC96-77BE126A748B}" type="slidenum">
              <a:rPr lang="en-US" smtClean="0"/>
              <a:pPr>
                <a:defRPr/>
              </a:pPr>
              <a:t>43</a:t>
            </a:fld>
            <a:endParaRPr lang="en-US"/>
          </a:p>
        </p:txBody>
      </p:sp>
    </p:spTree>
    <p:extLst>
      <p:ext uri="{BB962C8B-B14F-4D97-AF65-F5344CB8AC3E}">
        <p14:creationId xmlns:p14="http://schemas.microsoft.com/office/powerpoint/2010/main" val="2534472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A212F-5BCA-B26D-990B-4B3BE1D1EA78}"/>
              </a:ext>
            </a:extLst>
          </p:cNvPr>
          <p:cNvSpPr>
            <a:spLocks noGrp="1"/>
          </p:cNvSpPr>
          <p:nvPr>
            <p:ph type="title"/>
          </p:nvPr>
        </p:nvSpPr>
        <p:spPr/>
        <p:txBody>
          <a:bodyPr/>
          <a:lstStyle/>
          <a:p>
            <a:r>
              <a:rPr lang="en-US" dirty="0"/>
              <a:t>MOX Fuel Design</a:t>
            </a:r>
          </a:p>
        </p:txBody>
      </p:sp>
      <p:sp>
        <p:nvSpPr>
          <p:cNvPr id="3" name="Content Placeholder 2">
            <a:extLst>
              <a:ext uri="{FF2B5EF4-FFF2-40B4-BE49-F238E27FC236}">
                <a16:creationId xmlns:a16="http://schemas.microsoft.com/office/drawing/2014/main" id="{7580B6C5-6E13-E7F3-72A4-38D6DE0B8EAC}"/>
              </a:ext>
            </a:extLst>
          </p:cNvPr>
          <p:cNvSpPr>
            <a:spLocks noGrp="1"/>
          </p:cNvSpPr>
          <p:nvPr>
            <p:ph idx="1"/>
          </p:nvPr>
        </p:nvSpPr>
        <p:spPr>
          <a:xfrm>
            <a:off x="609600" y="2280746"/>
            <a:ext cx="4445876" cy="3845418"/>
          </a:xfrm>
        </p:spPr>
        <p:txBody>
          <a:bodyPr/>
          <a:lstStyle/>
          <a:p>
            <a:r>
              <a:rPr lang="en-US" sz="2000" dirty="0"/>
              <a:t>Typical fuel pin is 2-3 m long, with MOX pellets stacked 1 m with a plenum above and below the fueled zone</a:t>
            </a:r>
          </a:p>
          <a:p>
            <a:r>
              <a:rPr lang="en-US" sz="2000" dirty="0"/>
              <a:t>He bond, steel cladding</a:t>
            </a:r>
          </a:p>
          <a:p>
            <a:r>
              <a:rPr lang="en-US" sz="2000" dirty="0"/>
              <a:t>Hexagonal core and hexagonal assemblies</a:t>
            </a:r>
          </a:p>
          <a:p>
            <a:r>
              <a:rPr lang="en-US" sz="2000" dirty="0"/>
              <a:t>Each assembly contains 100-200 fuel pins</a:t>
            </a:r>
          </a:p>
          <a:p>
            <a:r>
              <a:rPr lang="en-US" sz="2000" dirty="0"/>
              <a:t>Schematics are from Phenix reactor</a:t>
            </a:r>
          </a:p>
          <a:p>
            <a:endParaRPr lang="en-US" sz="2000" dirty="0"/>
          </a:p>
          <a:p>
            <a:endParaRPr lang="en-US" sz="2000" dirty="0"/>
          </a:p>
        </p:txBody>
      </p:sp>
      <p:sp>
        <p:nvSpPr>
          <p:cNvPr id="4" name="Slide Number Placeholder 3">
            <a:extLst>
              <a:ext uri="{FF2B5EF4-FFF2-40B4-BE49-F238E27FC236}">
                <a16:creationId xmlns:a16="http://schemas.microsoft.com/office/drawing/2014/main" id="{47F6CC49-2763-C389-6DA4-5316A4CFE79D}"/>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1026" name="Picture 2" descr="3. Axial cross-section of the Phenix core [Gau10] and details of the... |  Download Scientific Diagram">
            <a:extLst>
              <a:ext uri="{FF2B5EF4-FFF2-40B4-BE49-F238E27FC236}">
                <a16:creationId xmlns:a16="http://schemas.microsoft.com/office/drawing/2014/main" id="{53C26523-4028-2583-B51E-CE09FEA36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7172" y="2716480"/>
            <a:ext cx="3457905" cy="2973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hematic of Phenix reactor block (International Atomic Energy Agency,... |  Download Scientific Diagram">
            <a:extLst>
              <a:ext uri="{FF2B5EF4-FFF2-40B4-BE49-F238E27FC236}">
                <a16:creationId xmlns:a16="http://schemas.microsoft.com/office/drawing/2014/main" id="{AF7532B7-EB8B-6E38-5FA1-CE1A34F5C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6485" y="2137488"/>
            <a:ext cx="3410687" cy="398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082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53C1B-7C68-4148-9607-2156EA966992}"/>
              </a:ext>
            </a:extLst>
          </p:cNvPr>
          <p:cNvSpPr>
            <a:spLocks noGrp="1"/>
          </p:cNvSpPr>
          <p:nvPr>
            <p:ph type="title"/>
          </p:nvPr>
        </p:nvSpPr>
        <p:spPr/>
        <p:txBody>
          <a:bodyPr/>
          <a:lstStyle/>
          <a:p>
            <a:r>
              <a:rPr lang="en-US" dirty="0"/>
              <a:t>MOX Fuels in SFRs</a:t>
            </a:r>
          </a:p>
        </p:txBody>
      </p:sp>
      <p:sp>
        <p:nvSpPr>
          <p:cNvPr id="3" name="Content Placeholder 2">
            <a:extLst>
              <a:ext uri="{FF2B5EF4-FFF2-40B4-BE49-F238E27FC236}">
                <a16:creationId xmlns:a16="http://schemas.microsoft.com/office/drawing/2014/main" id="{18BC6534-4749-C647-9161-3F162DFB8D4A}"/>
              </a:ext>
            </a:extLst>
          </p:cNvPr>
          <p:cNvSpPr>
            <a:spLocks noGrp="1"/>
          </p:cNvSpPr>
          <p:nvPr>
            <p:ph sz="half" idx="1"/>
          </p:nvPr>
        </p:nvSpPr>
        <p:spPr>
          <a:xfrm>
            <a:off x="609600" y="1968503"/>
            <a:ext cx="6159062" cy="4157663"/>
          </a:xfrm>
        </p:spPr>
        <p:txBody>
          <a:bodyPr/>
          <a:lstStyle/>
          <a:p>
            <a:r>
              <a:rPr lang="en-US" sz="2200" dirty="0"/>
              <a:t>MOX fuel operates at linear heating rates that are 2X higher than LWR fuels (450 W/cm)</a:t>
            </a:r>
          </a:p>
          <a:p>
            <a:r>
              <a:rPr lang="en-US" sz="2200" dirty="0"/>
              <a:t>MOX will run at higher temperatures than LWR fuel, and thus with different properties</a:t>
            </a:r>
          </a:p>
          <a:p>
            <a:r>
              <a:rPr lang="en-US" sz="2200" dirty="0"/>
              <a:t>Fission product phases and evolving microstructures create highly localized properties that can differ significantly from the bulk fuel</a:t>
            </a:r>
          </a:p>
          <a:p>
            <a:r>
              <a:rPr lang="en-US" sz="2200" dirty="0"/>
              <a:t>Stoichiometry and Pu content are important factors that dictate thermal properties</a:t>
            </a:r>
          </a:p>
        </p:txBody>
      </p:sp>
      <p:pic>
        <p:nvPicPr>
          <p:cNvPr id="6" name="Content Placeholder 5">
            <a:extLst>
              <a:ext uri="{FF2B5EF4-FFF2-40B4-BE49-F238E27FC236}">
                <a16:creationId xmlns:a16="http://schemas.microsoft.com/office/drawing/2014/main" id="{C79218B4-AC26-E342-951C-5055492D3A7A}"/>
              </a:ext>
            </a:extLst>
          </p:cNvPr>
          <p:cNvPicPr>
            <a:picLocks noGrp="1" noChangeAspect="1"/>
          </p:cNvPicPr>
          <p:nvPr>
            <p:ph sz="half" idx="2"/>
          </p:nvPr>
        </p:nvPicPr>
        <p:blipFill>
          <a:blip r:embed="rId2"/>
          <a:stretch>
            <a:fillRect/>
          </a:stretch>
        </p:blipFill>
        <p:spPr>
          <a:xfrm>
            <a:off x="6892162" y="1968500"/>
            <a:ext cx="3995676" cy="4157663"/>
          </a:xfrm>
          <a:prstGeom prst="rect">
            <a:avLst/>
          </a:prstGeom>
        </p:spPr>
      </p:pic>
      <p:sp>
        <p:nvSpPr>
          <p:cNvPr id="5" name="Slide Number Placeholder 4">
            <a:extLst>
              <a:ext uri="{FF2B5EF4-FFF2-40B4-BE49-F238E27FC236}">
                <a16:creationId xmlns:a16="http://schemas.microsoft.com/office/drawing/2014/main" id="{25C2A153-6A4E-0741-8062-5A06429A09B7}"/>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Tree>
    <p:extLst>
      <p:ext uri="{BB962C8B-B14F-4D97-AF65-F5344CB8AC3E}">
        <p14:creationId xmlns:p14="http://schemas.microsoft.com/office/powerpoint/2010/main" val="2922286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5006C-B976-CC45-98EA-EE68C851966E}"/>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EE661C3D-6781-324D-82A7-D699690F2372}"/>
              </a:ext>
            </a:extLst>
          </p:cNvPr>
          <p:cNvSpPr>
            <a:spLocks noGrp="1"/>
          </p:cNvSpPr>
          <p:nvPr>
            <p:ph sz="half" idx="1"/>
          </p:nvPr>
        </p:nvSpPr>
        <p:spPr/>
        <p:txBody>
          <a:bodyPr/>
          <a:lstStyle/>
          <a:p>
            <a:r>
              <a:rPr lang="en-US" sz="2200" dirty="0"/>
              <a:t>Oxide nuclear fuels are commonly touted for their outstanding high temperature capabilities under irradiation, but this stability comes with the tradeoff of low thermal conductivity</a:t>
            </a:r>
          </a:p>
          <a:p>
            <a:r>
              <a:rPr lang="en-US" sz="2200" dirty="0"/>
              <a:t>Due to the low thermal transport, a steep temperature gradient is formed along the radius of the fuel pellet, with the hottest region at the center of the pellet and coolest near the cladding</a:t>
            </a:r>
          </a:p>
          <a:p>
            <a:r>
              <a:rPr lang="en-US" sz="2200" dirty="0"/>
              <a:t>This leads to grain growth and restructuring</a:t>
            </a:r>
          </a:p>
          <a:p>
            <a:endParaRPr lang="en-US" sz="2200" dirty="0"/>
          </a:p>
          <a:p>
            <a:endParaRPr lang="en-US" sz="2200" dirty="0"/>
          </a:p>
        </p:txBody>
      </p:sp>
      <p:sp>
        <p:nvSpPr>
          <p:cNvPr id="4" name="Content Placeholder 3">
            <a:extLst>
              <a:ext uri="{FF2B5EF4-FFF2-40B4-BE49-F238E27FC236}">
                <a16:creationId xmlns:a16="http://schemas.microsoft.com/office/drawing/2014/main" id="{78908943-F94E-5149-A9A5-B435C8C273A7}"/>
              </a:ext>
            </a:extLst>
          </p:cNvPr>
          <p:cNvSpPr>
            <a:spLocks noGrp="1"/>
          </p:cNvSpPr>
          <p:nvPr>
            <p:ph sz="half" idx="2"/>
          </p:nvPr>
        </p:nvSpPr>
        <p:spPr/>
        <p:txBody>
          <a:bodyPr/>
          <a:lstStyle/>
          <a:p>
            <a:r>
              <a:rPr lang="en-US" sz="2200" dirty="0"/>
              <a:t>Pu bearing fast reactor oxide fuels display four defining regions of a restructured pellet:</a:t>
            </a:r>
          </a:p>
          <a:p>
            <a:pPr lvl="1"/>
            <a:r>
              <a:rPr lang="en-US" sz="2200" dirty="0"/>
              <a:t>the central void, the columnar grain growth region, the equiaxed grain growth region, and the as-sintered region</a:t>
            </a:r>
          </a:p>
          <a:p>
            <a:r>
              <a:rPr lang="en-US" sz="2200" dirty="0"/>
              <a:t>The higher temperatures and heating rates form coarse, elongated grains that grow radially toward the outer rim of the fuel</a:t>
            </a:r>
          </a:p>
          <a:p>
            <a:endParaRPr lang="en-US" sz="2200" dirty="0"/>
          </a:p>
        </p:txBody>
      </p:sp>
      <p:sp>
        <p:nvSpPr>
          <p:cNvPr id="5" name="Slide Number Placeholder 4">
            <a:extLst>
              <a:ext uri="{FF2B5EF4-FFF2-40B4-BE49-F238E27FC236}">
                <a16:creationId xmlns:a16="http://schemas.microsoft.com/office/drawing/2014/main" id="{BE4CE650-9E19-124C-A881-A1E90D9899A5}"/>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2117943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38E5-FF19-6549-A89B-239D72B4952D}"/>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CC91DE2E-ACC6-754E-AED4-E581904C753C}"/>
              </a:ext>
            </a:extLst>
          </p:cNvPr>
          <p:cNvSpPr>
            <a:spLocks noGrp="1"/>
          </p:cNvSpPr>
          <p:nvPr>
            <p:ph sz="half" idx="1"/>
          </p:nvPr>
        </p:nvSpPr>
        <p:spPr>
          <a:xfrm>
            <a:off x="609599" y="1968503"/>
            <a:ext cx="5744901" cy="4157663"/>
          </a:xfrm>
        </p:spPr>
        <p:txBody>
          <a:bodyPr/>
          <a:lstStyle/>
          <a:p>
            <a:r>
              <a:rPr lang="en-US" sz="2200" dirty="0"/>
              <a:t>The equiaxed region consists of grains that have undergone significant growth when compared to the un-irradiated samples</a:t>
            </a:r>
          </a:p>
          <a:p>
            <a:r>
              <a:rPr lang="en-US" sz="2200" dirty="0"/>
              <a:t>Central voids have been shown to appear in irradiation times as short as 10 min, demonstrating that the appearance the central void is a result of fuel temperature and linear heating rate, not high burnup</a:t>
            </a:r>
          </a:p>
          <a:p>
            <a:r>
              <a:rPr lang="en-US" sz="2200" dirty="0"/>
              <a:t>The central void forms from the accumulation of voids and pores present in the fuel along a thermal gradient</a:t>
            </a:r>
          </a:p>
          <a:p>
            <a:endParaRPr lang="en-US" sz="2200" dirty="0"/>
          </a:p>
          <a:p>
            <a:endParaRPr lang="en-US" sz="2200" dirty="0"/>
          </a:p>
        </p:txBody>
      </p:sp>
      <p:pic>
        <p:nvPicPr>
          <p:cNvPr id="6" name="Content Placeholder 5">
            <a:extLst>
              <a:ext uri="{FF2B5EF4-FFF2-40B4-BE49-F238E27FC236}">
                <a16:creationId xmlns:a16="http://schemas.microsoft.com/office/drawing/2014/main" id="{BAB170FC-1525-514B-8CC5-DDF8B15A0F15}"/>
              </a:ext>
            </a:extLst>
          </p:cNvPr>
          <p:cNvPicPr>
            <a:picLocks noGrp="1" noChangeAspect="1"/>
          </p:cNvPicPr>
          <p:nvPr>
            <p:ph sz="half" idx="2"/>
          </p:nvPr>
        </p:nvPicPr>
        <p:blipFill>
          <a:blip r:embed="rId2"/>
          <a:stretch>
            <a:fillRect/>
          </a:stretch>
        </p:blipFill>
        <p:spPr>
          <a:xfrm>
            <a:off x="6243812" y="1968500"/>
            <a:ext cx="5292376" cy="4157663"/>
          </a:xfrm>
          <a:prstGeom prst="rect">
            <a:avLst/>
          </a:prstGeom>
        </p:spPr>
      </p:pic>
      <p:sp>
        <p:nvSpPr>
          <p:cNvPr id="5" name="Slide Number Placeholder 4">
            <a:extLst>
              <a:ext uri="{FF2B5EF4-FFF2-40B4-BE49-F238E27FC236}">
                <a16:creationId xmlns:a16="http://schemas.microsoft.com/office/drawing/2014/main" id="{3BEC7A80-B6AB-4945-AECB-F607C0D6DF3C}"/>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Tree>
    <p:extLst>
      <p:ext uri="{BB962C8B-B14F-4D97-AF65-F5344CB8AC3E}">
        <p14:creationId xmlns:p14="http://schemas.microsoft.com/office/powerpoint/2010/main" val="911284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38E5-FF19-6549-A89B-239D72B4952D}"/>
              </a:ext>
            </a:extLst>
          </p:cNvPr>
          <p:cNvSpPr>
            <a:spLocks noGrp="1"/>
          </p:cNvSpPr>
          <p:nvPr>
            <p:ph type="title"/>
          </p:nvPr>
        </p:nvSpPr>
        <p:spPr/>
        <p:txBody>
          <a:bodyPr/>
          <a:lstStyle/>
          <a:p>
            <a:r>
              <a:rPr lang="en-US" dirty="0"/>
              <a:t>MOX Pore Formation</a:t>
            </a:r>
          </a:p>
        </p:txBody>
      </p:sp>
      <p:sp>
        <p:nvSpPr>
          <p:cNvPr id="5" name="Slide Number Placeholder 4">
            <a:extLst>
              <a:ext uri="{FF2B5EF4-FFF2-40B4-BE49-F238E27FC236}">
                <a16:creationId xmlns:a16="http://schemas.microsoft.com/office/drawing/2014/main" id="{3BEC7A80-B6AB-4945-AECB-F607C0D6DF3C}"/>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pic>
        <p:nvPicPr>
          <p:cNvPr id="10" name="Picture 9">
            <a:extLst>
              <a:ext uri="{FF2B5EF4-FFF2-40B4-BE49-F238E27FC236}">
                <a16:creationId xmlns:a16="http://schemas.microsoft.com/office/drawing/2014/main" id="{B32A0A18-B1BF-B443-BD1A-8187D82A57D4}"/>
              </a:ext>
            </a:extLst>
          </p:cNvPr>
          <p:cNvPicPr>
            <a:picLocks noChangeAspect="1"/>
          </p:cNvPicPr>
          <p:nvPr/>
        </p:nvPicPr>
        <p:blipFill>
          <a:blip r:embed="rId2"/>
          <a:stretch>
            <a:fillRect/>
          </a:stretch>
        </p:blipFill>
        <p:spPr>
          <a:xfrm>
            <a:off x="1276350" y="1968500"/>
            <a:ext cx="9639300" cy="3911600"/>
          </a:xfrm>
          <a:prstGeom prst="rect">
            <a:avLst/>
          </a:prstGeom>
        </p:spPr>
      </p:pic>
      <p:cxnSp>
        <p:nvCxnSpPr>
          <p:cNvPr id="12" name="Straight Arrow Connector 11">
            <a:extLst>
              <a:ext uri="{FF2B5EF4-FFF2-40B4-BE49-F238E27FC236}">
                <a16:creationId xmlns:a16="http://schemas.microsoft.com/office/drawing/2014/main" id="{51FBCB12-2EEB-CD44-B8CF-008C62C8FC4B}"/>
              </a:ext>
            </a:extLst>
          </p:cNvPr>
          <p:cNvCxnSpPr/>
          <p:nvPr/>
        </p:nvCxnSpPr>
        <p:spPr>
          <a:xfrm flipV="1">
            <a:off x="1770927" y="6053559"/>
            <a:ext cx="7882359" cy="810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1C92FA0-B504-5F40-BF35-AADB205254A5}"/>
              </a:ext>
            </a:extLst>
          </p:cNvPr>
          <p:cNvSpPr txBox="1"/>
          <p:nvPr/>
        </p:nvSpPr>
        <p:spPr>
          <a:xfrm>
            <a:off x="4776486" y="6180717"/>
            <a:ext cx="2639028" cy="369332"/>
          </a:xfrm>
          <a:prstGeom prst="rect">
            <a:avLst/>
          </a:prstGeom>
          <a:noFill/>
        </p:spPr>
        <p:txBody>
          <a:bodyPr wrap="square" rtlCol="0">
            <a:spAutoFit/>
          </a:bodyPr>
          <a:lstStyle/>
          <a:p>
            <a:pPr algn="ctr"/>
            <a:r>
              <a:rPr lang="en-US" dirty="0"/>
              <a:t>Heating Rate</a:t>
            </a:r>
          </a:p>
        </p:txBody>
      </p:sp>
    </p:spTree>
    <p:extLst>
      <p:ext uri="{BB962C8B-B14F-4D97-AF65-F5344CB8AC3E}">
        <p14:creationId xmlns:p14="http://schemas.microsoft.com/office/powerpoint/2010/main" val="151253301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35536</TotalTime>
  <Words>3173</Words>
  <Application>Microsoft Macintosh PowerPoint</Application>
  <PresentationFormat>Widescreen</PresentationFormat>
  <Paragraphs>266</Paragraphs>
  <Slides>43</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43</vt:i4>
      </vt:variant>
    </vt:vector>
  </HeadingPairs>
  <TitlesOfParts>
    <vt:vector size="49" baseType="lpstr">
      <vt:lpstr>Arial</vt:lpstr>
      <vt:lpstr>Calibri</vt:lpstr>
      <vt:lpstr>Calibri Light</vt:lpstr>
      <vt:lpstr>Symbol</vt:lpstr>
      <vt:lpstr>Custom Design</vt:lpstr>
      <vt:lpstr>1_NCStateU-horizontal-left-logo</vt:lpstr>
      <vt:lpstr>NE 795: Advanced Reactor Materials</vt:lpstr>
      <vt:lpstr>Last Time</vt:lpstr>
      <vt:lpstr>Mixed oxide fuel</vt:lpstr>
      <vt:lpstr>MOX Introduction</vt:lpstr>
      <vt:lpstr>MOX Fuel Design</vt:lpstr>
      <vt:lpstr>MOX Fuels in SFRs</vt:lpstr>
      <vt:lpstr>MOX Restructuring</vt:lpstr>
      <vt:lpstr>MOX Restructuring</vt:lpstr>
      <vt:lpstr>MOX Pore Formation</vt:lpstr>
      <vt:lpstr>MOX Pore Formation</vt:lpstr>
      <vt:lpstr>Redistribution of Pu</vt:lpstr>
      <vt:lpstr>Redistribution of Pu</vt:lpstr>
      <vt:lpstr>Pu-rich Agglomerates</vt:lpstr>
      <vt:lpstr>Pu-rich Agglomerates</vt:lpstr>
      <vt:lpstr>Pu-rich Agglomerates</vt:lpstr>
      <vt:lpstr>Solid Fission Products</vt:lpstr>
      <vt:lpstr>Metallic Inclusions</vt:lpstr>
      <vt:lpstr>Metallic Inclusions</vt:lpstr>
      <vt:lpstr>Oxide Phases</vt:lpstr>
      <vt:lpstr>Joint Oxide Gain</vt:lpstr>
      <vt:lpstr>Joint Oxide Gain</vt:lpstr>
      <vt:lpstr>MOX FCCI</vt:lpstr>
      <vt:lpstr>MOX FCCI</vt:lpstr>
      <vt:lpstr>MOX FCCI</vt:lpstr>
      <vt:lpstr>MOX Summary</vt:lpstr>
      <vt:lpstr>Sodium coolant</vt:lpstr>
      <vt:lpstr>Liquid Metal Coolants</vt:lpstr>
      <vt:lpstr>Sodium</vt:lpstr>
      <vt:lpstr>Structural Material Selection for Na</vt:lpstr>
      <vt:lpstr>Solubilities and Compatability</vt:lpstr>
      <vt:lpstr>Sodium Corrosion</vt:lpstr>
      <vt:lpstr>Sodium Corrosion</vt:lpstr>
      <vt:lpstr>Sodium Corrosion</vt:lpstr>
      <vt:lpstr>Sodium Corrosion</vt:lpstr>
      <vt:lpstr>Sodium Corrosion</vt:lpstr>
      <vt:lpstr>Sodium Corrosion</vt:lpstr>
      <vt:lpstr>Na Corrosion of Steel</vt:lpstr>
      <vt:lpstr>Na Corrosion of Steel</vt:lpstr>
      <vt:lpstr>Na Corrosion in Steel</vt:lpstr>
      <vt:lpstr>Na Corrosion in Monju</vt:lpstr>
      <vt:lpstr>Sodium Effects on Mechanical Properties</vt:lpstr>
      <vt:lpstr>Na-Water/Air Reactions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Beeler</cp:lastModifiedBy>
  <cp:revision>112</cp:revision>
  <dcterms:created xsi:type="dcterms:W3CDTF">2019-12-09T16:44:02Z</dcterms:created>
  <dcterms:modified xsi:type="dcterms:W3CDTF">2023-09-25T21:54:13Z</dcterms:modified>
</cp:coreProperties>
</file>